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5" r:id="rId2"/>
    <p:sldId id="268" r:id="rId3"/>
    <p:sldId id="259" r:id="rId4"/>
    <p:sldId id="260" r:id="rId5"/>
    <p:sldId id="264" r:id="rId6"/>
    <p:sldId id="285" r:id="rId7"/>
    <p:sldId id="281" r:id="rId8"/>
    <p:sldId id="280" r:id="rId9"/>
    <p:sldId id="278" r:id="rId10"/>
    <p:sldId id="287" r:id="rId11"/>
    <p:sldId id="286" r:id="rId12"/>
    <p:sldId id="289" r:id="rId13"/>
    <p:sldId id="288" r:id="rId14"/>
    <p:sldId id="290" r:id="rId15"/>
    <p:sldId id="291" r:id="rId16"/>
    <p:sldId id="261" r:id="rId17"/>
    <p:sldId id="270" r:id="rId18"/>
    <p:sldId id="292" r:id="rId19"/>
    <p:sldId id="25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1"/>
    <a:srgbClr val="D5277A"/>
    <a:srgbClr val="3811AB"/>
    <a:srgbClr val="D4277A"/>
    <a:srgbClr val="571CFF"/>
    <a:srgbClr val="3912AB"/>
    <a:srgbClr val="B12066"/>
    <a:srgbClr val="FF2F92"/>
    <a:srgbClr val="094A84"/>
    <a:srgbClr val="FFD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8"/>
    <p:restoredTop sz="94712"/>
  </p:normalViewPr>
  <p:slideViewPr>
    <p:cSldViewPr snapToGrid="0" snapToObjects="1" showGuides="1">
      <p:cViewPr>
        <p:scale>
          <a:sx n="124" d="100"/>
          <a:sy n="124" d="100"/>
        </p:scale>
        <p:origin x="1144" y="480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0" d="100"/>
          <a:sy n="80" d="100"/>
        </p:scale>
        <p:origin x="220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08:05:2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0 24575,'-73'52'0,"-1"0"0,0 0 0,5-10 0,2-1 0,26-4 0,41 13 0,0-31 0,0 2 0,0-15 0,0 1 0,0-1 0,0 1 0,0-1 0,3 1 0,-2-1 0,2 1 0,-3-1 0,0 1 0,3-4 0,-3 3 0,3-2 0,-3 2 0,0 1 0,3-3 0,-2 1 0,2-1 0,-3 3 0,3-1 0,-3 1 0,3-1 0,0-2 0,-2 2 0,2-3 0,-3 4 0,0-1 0,0 1 0,3-4 0,-2 3 0,1-2 0,1 2 0,-2 1 0,2-1 0,-3 1 0,3-4 0,-2 3 0,1-2 0,1 0 0,-2 1 0,2-1 0,0 0 0,-2 1 0,2-1 0,-1 3 0,2-1 0,0 1 0,-1-1 0,-1-2 0,-1 2 0,5-6 0,-5 6 0,5-5 0,-6 5 0,6-6 0,-5 6 0,5-5 0,-3 2 0,1 0 0,2-3 0,-6 6 0,6-5 0,-5 5 0,5-6 0,-6 6 0,6-5 0,-5 5 0,5-6 0,-3 3 0,4-3 0,-4 3 0,3-2 0,-5 5 0,5-6 0,-3 3 0,4-3 0,-1 0 0,1 0 0,0 0 0,-1 0 0,-2 3 0,1-2 0,-1 2 0,3-3 0,-1 0 0,1 0 0,-1 0 0,1 0 0,-1 0 0,1 0 0,-1 0 0,1 0 0,-1 0 0,1 0 0,-1 0 0,1 0 0,-3 3 0,1-2 0,-1 1 0,2-2 0,1 0 0,-1 0 0,1 0 0,0 0 0,-1 0 0,1 0 0,-1 0 0,1 0 0,-1 0 0,1 0 0,-1 0 0,1-2 0,-1 1 0,1-2 0,-1 3 0,-2-3 0,2 2 0,-3-2 0,1 0 0,2 3 0,-3-6 0,4 5 0,-1-5 0,1 6 0,-3-6 0,1 5 0,-1-2 0,0 0 0,1 3 0,-4-6 0,5 5 0,-5-5 0,4 6 0,-4-6 0,5 5 0,-5-5 0,5 6 0,-6-6 0,6 5 0,-5-5 0,5 6 0,-6-6 0,3 2 0,0 0 0,1-1 0,-1 1 0,0-2 0,0 2 0,-2-2 0,2 2 0,0 1 0,-3-3 0,3 2 0,-3-2 0,3 2 0,-2-2 0,2 3 0,0-4 0,-3 1 0,3-1 0,0 4 0,-2-3 0,2 2 0,0 1 0,-3-3 0,3 2 0,-3-2 0,0-1 0,0 1 0,3 2 0,-2-2 0,2 3 0,0-1 0,-2-2 0,1 3 0,-2-4 0,0 0 0,3 4 0,-2-3 0,2 2 0,-3-2 0,0-1 0,3 4 0,-2-3 0,1 2 0,-2-2 0,0-1 0,3 4 0,-2-3 0,2 2 0,-3-2 0,0-1 0,0 1 0,0-1 0,0 1 0,0-1 0,0 1 0,0-1 0,0 1 0,0-1 0,0 0 0,0 1 0,0-1 0,0 1 0,0-1 0,0 1 0,0-1 0,0 1 0,-3 2 0,2-2 0,-2 3 0,3-4 0,0 1 0,-2 2 0,1-2 0,-5 3 0,5-4 0,-2 1 0,1 2 0,1-2 0,-5 3 0,5-4 0,-5 3 0,6-1 0,-3 1 0,0 0 0,2-1 0,-2 1 0,0 0 0,3-1 0,-3 1 0,0 0 0,2-2 0,-5 6 0,6-6 0,-6 5 0,5-5 0,-5 6 0,6-6 0,-6 5 0,5-5 0,-5 6 0,3-3 0,-1 0 0,-2 2 0,6-5 0,-6 6 0,2-6 0,-2 2 0,-1 1 0,3-3 0,-1 5 0,4-5 0,-5 6 0,2-3 0,1 0 0,-3 2 0,2-2 0,1 0 0,-3 2 0,2-1 0,1-1 0,-3 2 0,2-2 0,-2 3 0,-1 0 0,4-3 0,-3 2 0,2-1 0,1-1 0,-3 2 0,2-2 0,1 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08:05:30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0 966 24575,'0'-6'0,"3"-1"0,-2 1 0,5-1 0,-6 1 0,6-1 0,-5 0 0,2 1 0,0-1 0,-3 1 0,6-1 0,-5 1 0,5-1 0,-6 1 0,6-1 0,-5 1 0,8-9 0,-5 0 0,5-2-710,-5 5 710,2 6 0,-3-4 0,4 0 0,20-38 0,-16 29-754,16-25 754,-20 35 0,-1 1 0,1-1 0,-1 2 0,4-8 0,0 4 0,0-5 0,-1 0 0,-2 9 264,0-6-264,-1 7 0,-2-1 0,1 1 0,-1-1 764,6-5-764,-3 4 0,-1-5 0,0 4 0,-2 2 436,2-3-436,-2 4 0,2-1 0,-6 1 0,6 2 0,-5-2 0,5 0 0,-3-4 0,4 0 0,-1 0 0,-2 4 0,2-1 0,-5 1 0,4-1 0,-4 1 0,5-1 0,0-5 0,2 1 0,1-2 0,-2 3 0,-4 4 0,3-1 0,-2 1 0,-1-1 0,3 4 0,-2-6 0,2 2 0,-2-3 0,2 0 0,-3 6 0,1-1 0,-1 1 0,0 0 0,0-4 0,1 3 0,2-1 0,-6 0 0,6 5 0,-5-4 0,5 4 0,-6-5 0,6 5 0,-5-5 0,5 6 0,-5-6 0,4 5 0,-1-2 0,0 0 0,1 3 0,-4-6 0,5 5 0,-3-2 0,1 0 0,2 3 0,-5-6 0,4 5 0,-1-5 0,3 6 0,-1-6 0,1 2 0,-1 1 0,-2-3 0,2 5 0,-3-5 0,4 3 0,-1-1 0,-2-2 0,2 5 0,-3-4 0,4 4 0,-4-5 0,3 5 0,-2-4 0,2 4 0,-2-5 0,5 5 0,-8-4 0,8 4 0,-6-2 0,1 0 0,2 2 0,0-4 0,2 4 0,1-5 0,-2 5 0,-1-2 0,-2 1 0,4 1 0,-3-5 0,4 5 0,-2-2 0,-4 0 0,3 3 0,-2-3 0,5 0 0,-2-1 0,3 1 0,-4 0 0,1 3 0,-3-3 0,1 2 0,-1-2 0,3 3 0,-4-3 0,6 3 0,-5-3 0,6 3 0,-4 0 0,1 0 0,-1 0 0,1 0 0,-1 0 0,-2-3 0,2 2 0,-3-2 0,4 3 0,-1 0 0,1-3 0,-1 3 0,1-3 0,-1 3 0,-2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D81FE-9C89-3449-BFFD-5648EBBBEBD7}" type="datetimeFigureOut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DA60D-3C22-7641-A117-8F549898FF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1747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C0916-C3E6-6549-81C9-33FFCD1CB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883931-4E0D-844D-B8E5-9F20ED174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5C7A0-E300-604B-B852-425BF3F02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F7B52-7DDE-2343-8179-1B691786C3FC}" type="datetime1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9601E-C304-7641-A483-D72949AE7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0E713-1160-B841-9E41-71E182C0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677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3571-38C7-2445-B975-2B859BB4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9E7624-9D67-CD4A-BB64-1F52C55B0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5D3389-951F-EF42-B1EE-D5161903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BACF-92F2-3E4F-9599-7489059AECAE}" type="datetime1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6659D-BDA1-A147-AA5D-E93209E3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6F6B75-870B-174F-99A6-68A3BC24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2073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F4914-2098-6A47-B0A0-58CC59ED6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DD9F11-D51F-744E-88EA-C660A56D1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D67E4-EF4E-304F-9E2E-513B7997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1016-41B0-074F-ADD8-9D7C19A7377A}" type="datetime1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87926-FB73-0443-A3FD-84BDEC24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99F189-AC19-9A48-AD73-C85B6BFD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707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E7F0C-B129-614A-99BC-EA880A17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CE99F-07B2-2041-AACE-22B7ECE00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BF88D0-F271-5542-9B51-FBA64D9F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CC9-5ADD-9446-8189-607C49520478}" type="datetime1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5F5F9-C13B-384C-AEC4-759FB7F5C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EABC9-2050-8844-AF17-D8DBC160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806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245D5-DE63-1847-A438-02BF5596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A1E47-E06E-1A45-A7AF-961912079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248CD3-05D5-3645-A018-9C7E2F68E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4E4-8E66-8449-B9D8-4D1DC59F9E98}" type="datetime1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2F87D-7F12-4F48-84FF-EAE38969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012C7C-94FB-6F42-A612-B249B86D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95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41253-5B83-6E40-AAF6-4ADB8D43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458A8-3FEC-0547-B314-1A825BA50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BA8584-E422-B540-A358-3CCF2DBF3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B96102-6E0F-2740-956C-4FE2A1A83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79B18-C26D-CD48-9457-2C1C2B0FDEA7}" type="datetime1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8DF3D5-FBDC-464F-BB76-B8212121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082CCC-642F-1649-8109-90DD45A0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144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9ADE3-418B-E840-80DA-3C03D0DC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0C3681-99BA-5942-9904-B7D14669C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F9EF7D-A5DB-D448-B694-A68AE25F5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2309C5-535E-CA4F-AC7C-84D0F6598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2152CE-AEED-5E4F-9D93-7C872ABF7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B52BE8-9749-BA4F-AB13-73AA4FF6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BFA9-A7B9-A24B-B0D1-EB627E39EB06}" type="datetime1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ECCE2-DB5D-774C-8CAC-A0649715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D3984A-2DB7-554E-AFD0-646763DB9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282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EB479-7E7C-534A-AAA9-71C07E54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AAA18B-0B24-1946-9E47-25024810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9AE6-06C1-DC4C-94FC-DF50BE146DAF}" type="datetime1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90579F-341F-C244-99D5-70CD43CF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0704E1-8CA0-6C4F-97E8-039AF73C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88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B11D60-33C3-F24C-9DC1-DA81B7F4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5D2E-6A2D-0949-ABE5-3DC5D0AF8138}" type="datetime1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A7A0A5-81DE-8C42-A393-FCCFB90F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60C85-DBA8-0949-B5E8-0AF2B4C8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633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92F11-C5C6-F84D-ADB9-DEA7479CC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D3394-7232-7E4D-B8D3-68D061878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D9EF6E-3D38-D144-92E4-BB61ECF45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776543-FAB2-D54D-B2CB-150DDC4D4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2E33-179C-8F41-9B3D-D7915E8FFA07}" type="datetime1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F9179B-BE22-814B-B829-14CC888D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4E61B2-FF88-4A4E-8FD4-ADE1A5E2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6295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3A73A-5610-B747-982D-DC57870B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BFE20B-91F6-2745-BDB8-EA47A21E0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C49D9D-BCBC-4B46-BAB8-24A32C6A6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45B6A9-7C33-0A41-95FB-0DDA2F84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95AB-3349-D941-BD58-83F19DF74246}" type="datetime1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4163CD-67A5-684A-A4CE-71C9A100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3039B8-3B28-6748-83BE-56D33762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685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D5D45B-A1F6-CB41-B83E-14125C86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E5EDAC-FAFA-A040-AF90-2A5915CED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4C4A9D-97ED-9C47-8DB5-B7298A773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A7311-0094-F44C-9553-43F0E94F7CBE}" type="datetime1">
              <a:rPr kumimoji="1" lang="ko-KR" altLang="en-US" smtClean="0"/>
              <a:t>2021. 8. 28.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41CCD-FDCE-7C4F-89C7-229578B04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C43009-A105-D642-AA1E-22C5A993F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fld id="{2190C241-8545-784A-87AD-AD5CB8A0BF27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8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svg"/><Relationship Id="rId7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2.xml"/><Relationship Id="rId5" Type="http://schemas.openxmlformats.org/officeDocument/2006/relationships/image" Target="../media/image8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7.svg"/><Relationship Id="rId7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8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>
            <a:extLst>
              <a:ext uri="{FF2B5EF4-FFF2-40B4-BE49-F238E27FC236}">
                <a16:creationId xmlns:a16="http://schemas.microsoft.com/office/drawing/2014/main" id="{92B9B40C-C2D5-5D43-8549-C0CEB1985E7A}"/>
              </a:ext>
            </a:extLst>
          </p:cNvPr>
          <p:cNvSpPr/>
          <p:nvPr/>
        </p:nvSpPr>
        <p:spPr>
          <a:xfrm>
            <a:off x="6731763" y="-1079790"/>
            <a:ext cx="7022337" cy="3994543"/>
          </a:xfrm>
          <a:custGeom>
            <a:avLst/>
            <a:gdLst>
              <a:gd name="connsiteX0" fmla="*/ 175071 w 8423844"/>
              <a:gd name="connsiteY0" fmla="*/ 1581595 h 5951247"/>
              <a:gd name="connsiteX1" fmla="*/ 918021 w 8423844"/>
              <a:gd name="connsiteY1" fmla="*/ 3886645 h 5951247"/>
              <a:gd name="connsiteX2" fmla="*/ 4651821 w 8423844"/>
              <a:gd name="connsiteY2" fmla="*/ 3429445 h 5951247"/>
              <a:gd name="connsiteX3" fmla="*/ 5547171 w 8423844"/>
              <a:gd name="connsiteY3" fmla="*/ 5658295 h 5951247"/>
              <a:gd name="connsiteX4" fmla="*/ 8252271 w 8423844"/>
              <a:gd name="connsiteY4" fmla="*/ 5467795 h 5951247"/>
              <a:gd name="connsiteX5" fmla="*/ 7642671 w 8423844"/>
              <a:gd name="connsiteY5" fmla="*/ 1486345 h 5951247"/>
              <a:gd name="connsiteX6" fmla="*/ 3546921 w 8423844"/>
              <a:gd name="connsiteY6" fmla="*/ 445 h 5951247"/>
              <a:gd name="connsiteX7" fmla="*/ 175071 w 8423844"/>
              <a:gd name="connsiteY7" fmla="*/ 1581595 h 595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3844" h="5951247">
                <a:moveTo>
                  <a:pt x="175071" y="1581595"/>
                </a:moveTo>
                <a:cubicBezTo>
                  <a:pt x="-263079" y="2229295"/>
                  <a:pt x="171896" y="3578670"/>
                  <a:pt x="918021" y="3886645"/>
                </a:cubicBezTo>
                <a:cubicBezTo>
                  <a:pt x="1664146" y="4194620"/>
                  <a:pt x="3880296" y="3134170"/>
                  <a:pt x="4651821" y="3429445"/>
                </a:cubicBezTo>
                <a:cubicBezTo>
                  <a:pt x="5423346" y="3724720"/>
                  <a:pt x="4947096" y="5318570"/>
                  <a:pt x="5547171" y="5658295"/>
                </a:cubicBezTo>
                <a:cubicBezTo>
                  <a:pt x="6147246" y="5998020"/>
                  <a:pt x="7903021" y="6163120"/>
                  <a:pt x="8252271" y="5467795"/>
                </a:cubicBezTo>
                <a:cubicBezTo>
                  <a:pt x="8601521" y="4772470"/>
                  <a:pt x="8426896" y="2397570"/>
                  <a:pt x="7642671" y="1486345"/>
                </a:cubicBezTo>
                <a:cubicBezTo>
                  <a:pt x="6858446" y="575120"/>
                  <a:pt x="4797871" y="-18605"/>
                  <a:pt x="3546921" y="445"/>
                </a:cubicBezTo>
                <a:cubicBezTo>
                  <a:pt x="2295971" y="19495"/>
                  <a:pt x="613221" y="933895"/>
                  <a:pt x="175071" y="1581595"/>
                </a:cubicBezTo>
                <a:close/>
              </a:path>
            </a:pathLst>
          </a:cu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자유형 25">
            <a:extLst>
              <a:ext uri="{FF2B5EF4-FFF2-40B4-BE49-F238E27FC236}">
                <a16:creationId xmlns:a16="http://schemas.microsoft.com/office/drawing/2014/main" id="{F21BE373-C180-8C45-AF6C-6DEF432245BC}"/>
              </a:ext>
            </a:extLst>
          </p:cNvPr>
          <p:cNvSpPr/>
          <p:nvPr/>
        </p:nvSpPr>
        <p:spPr>
          <a:xfrm rot="8092257">
            <a:off x="-2712369" y="5827605"/>
            <a:ext cx="6852719" cy="4830275"/>
          </a:xfrm>
          <a:custGeom>
            <a:avLst/>
            <a:gdLst>
              <a:gd name="connsiteX0" fmla="*/ 111858 w 6337888"/>
              <a:gd name="connsiteY0" fmla="*/ 1086621 h 4136113"/>
              <a:gd name="connsiteX1" fmla="*/ 2264508 w 6337888"/>
              <a:gd name="connsiteY1" fmla="*/ 19821 h 4136113"/>
              <a:gd name="connsiteX2" fmla="*/ 3617058 w 6337888"/>
              <a:gd name="connsiteY2" fmla="*/ 2001021 h 4136113"/>
              <a:gd name="connsiteX3" fmla="*/ 5236308 w 6337888"/>
              <a:gd name="connsiteY3" fmla="*/ 2096271 h 4136113"/>
              <a:gd name="connsiteX4" fmla="*/ 6169758 w 6337888"/>
              <a:gd name="connsiteY4" fmla="*/ 3010671 h 4136113"/>
              <a:gd name="connsiteX5" fmla="*/ 1731108 w 6337888"/>
              <a:gd name="connsiteY5" fmla="*/ 4134621 h 4136113"/>
              <a:gd name="connsiteX6" fmla="*/ 454758 w 6337888"/>
              <a:gd name="connsiteY6" fmla="*/ 2763021 h 4136113"/>
              <a:gd name="connsiteX7" fmla="*/ 111858 w 6337888"/>
              <a:gd name="connsiteY7" fmla="*/ 1086621 h 41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37888" h="4136113">
                <a:moveTo>
                  <a:pt x="111858" y="1086621"/>
                </a:moveTo>
                <a:cubicBezTo>
                  <a:pt x="413483" y="629421"/>
                  <a:pt x="1680308" y="-132579"/>
                  <a:pt x="2264508" y="19821"/>
                </a:cubicBezTo>
                <a:cubicBezTo>
                  <a:pt x="2848708" y="172221"/>
                  <a:pt x="3121758" y="1654946"/>
                  <a:pt x="3617058" y="2001021"/>
                </a:cubicBezTo>
                <a:cubicBezTo>
                  <a:pt x="4112358" y="2347096"/>
                  <a:pt x="4810858" y="1927996"/>
                  <a:pt x="5236308" y="2096271"/>
                </a:cubicBezTo>
                <a:cubicBezTo>
                  <a:pt x="5661758" y="2264546"/>
                  <a:pt x="6753958" y="2670946"/>
                  <a:pt x="6169758" y="3010671"/>
                </a:cubicBezTo>
                <a:cubicBezTo>
                  <a:pt x="5585558" y="3350396"/>
                  <a:pt x="2683608" y="4175896"/>
                  <a:pt x="1731108" y="4134621"/>
                </a:cubicBezTo>
                <a:cubicBezTo>
                  <a:pt x="778608" y="4093346"/>
                  <a:pt x="724633" y="3267846"/>
                  <a:pt x="454758" y="2763021"/>
                </a:cubicBezTo>
                <a:cubicBezTo>
                  <a:pt x="184883" y="2258196"/>
                  <a:pt x="-189767" y="1543821"/>
                  <a:pt x="111858" y="1086621"/>
                </a:cubicBezTo>
                <a:close/>
              </a:path>
            </a:pathLst>
          </a:custGeom>
          <a:gradFill>
            <a:gsLst>
              <a:gs pos="0">
                <a:srgbClr val="FF2F92">
                  <a:alpha val="30000"/>
                </a:srgbClr>
              </a:gs>
              <a:gs pos="100000">
                <a:srgbClr val="FF2F92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6CBF2-6975-D047-A4EB-538CED47667B}"/>
              </a:ext>
            </a:extLst>
          </p:cNvPr>
          <p:cNvSpPr txBox="1"/>
          <p:nvPr/>
        </p:nvSpPr>
        <p:spPr>
          <a:xfrm>
            <a:off x="1745749" y="2983091"/>
            <a:ext cx="598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업무 자동화</a:t>
            </a:r>
            <a:r>
              <a:rPr kumimoji="1" lang="en-US" altLang="ko-KR" sz="36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, </a:t>
            </a:r>
            <a:r>
              <a:rPr kumimoji="1" lang="ko-KR" altLang="en-US" sz="36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어디까지 </a:t>
            </a:r>
            <a:r>
              <a:rPr kumimoji="1" lang="ko-KR" altLang="en-US" sz="3600" b="1" dirty="0" err="1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해봤니</a:t>
            </a:r>
            <a:r>
              <a:rPr kumimoji="1" lang="en-US" altLang="ko-KR" sz="36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0C417-326D-F145-AAC4-B4CB60AD8B63}"/>
              </a:ext>
            </a:extLst>
          </p:cNvPr>
          <p:cNvSpPr txBox="1"/>
          <p:nvPr/>
        </p:nvSpPr>
        <p:spPr>
          <a:xfrm>
            <a:off x="2373966" y="3674967"/>
            <a:ext cx="2739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우리의 </a:t>
            </a:r>
            <a:r>
              <a:rPr kumimoji="1" lang="ko-KR" altLang="en-US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맥집사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,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 </a:t>
            </a:r>
            <a:r>
              <a:rPr kumimoji="1" lang="ko-KR" altLang="en-US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알프레드</a:t>
            </a:r>
            <a:endParaRPr kumimoji="1" lang="ko-KR" altLang="en-US" sz="2000" b="1" dirty="0">
              <a:latin typeface="Noto Sans CJK KR" panose="020B0500000000000000" pitchFamily="34" charset="-128"/>
              <a:ea typeface="Noto Sans CJK KR" panose="020B0500000000000000" pitchFamily="34" charset="-128"/>
              <a:cs typeface="KoPubWorldDotum_Pro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A7E8F-359B-9240-9A27-88010D01B379}"/>
              </a:ext>
            </a:extLst>
          </p:cNvPr>
          <p:cNvSpPr txBox="1"/>
          <p:nvPr/>
        </p:nvSpPr>
        <p:spPr>
          <a:xfrm>
            <a:off x="10242931" y="5672210"/>
            <a:ext cx="110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KoPubWorldDotum_Pro" pitchFamily="2" charset="-127"/>
              </a:rPr>
              <a:t>3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KoPubWorldDotum_Pro" pitchFamily="2" charset="-127"/>
              </a:rPr>
              <a:t>기 김병규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F9C88C-6F4D-8B42-B4A5-CAF25D13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1444" y="6356349"/>
            <a:ext cx="2743200" cy="365125"/>
          </a:xfrm>
        </p:spPr>
        <p:txBody>
          <a:bodyPr/>
          <a:lstStyle/>
          <a:p>
            <a:fld id="{2190C241-8545-784A-87AD-AD5CB8A0BF27}" type="slidenum">
              <a:rPr kumimoji="1" lang="ko-KR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1</a:t>
            </a:fld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7805287-437D-9547-B2C8-4B68BB7E546E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DBF2011-85AA-2C4D-B9E4-8EB54B150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E4276D5-D865-B742-9AAD-89C3584D6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BFBC7D34-3643-B042-A590-17D676916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7096" y="223980"/>
            <a:ext cx="335124" cy="201074"/>
          </a:xfrm>
          <a:prstGeom prst="rect">
            <a:avLst/>
          </a:prstGeom>
        </p:spPr>
      </p:pic>
      <p:pic>
        <p:nvPicPr>
          <p:cNvPr id="5" name="그림 4" descr="컵, 커피잔, 어두운이(가) 표시된 사진&#10;&#10;자동 생성된 설명">
            <a:extLst>
              <a:ext uri="{FF2B5EF4-FFF2-40B4-BE49-F238E27FC236}">
                <a16:creationId xmlns:a16="http://schemas.microsoft.com/office/drawing/2014/main" id="{847FEF1F-65C2-124F-9214-CBE9F8A25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810" y="3629422"/>
            <a:ext cx="538078" cy="44565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801764D-8335-784F-B392-07F4BDF2C03A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5D4EB7-F8CF-9C44-AA9B-E434C7A533B4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19" name="그림 18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C077B252-5F95-0546-AAD2-450FCBD5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7A9AA2-7867-8B49-A265-749DE4647AE2}"/>
              </a:ext>
            </a:extLst>
          </p:cNvPr>
          <p:cNvGrpSpPr/>
          <p:nvPr/>
        </p:nvGrpSpPr>
        <p:grpSpPr>
          <a:xfrm>
            <a:off x="9403879" y="5778238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05BDB2A5-3B35-E548-993F-887E971DA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4ED679E2-7BBD-AD41-AD36-EFC58387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299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10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4038-9358-0A49-B5A4-DCB9DB554ABA}"/>
              </a:ext>
            </a:extLst>
          </p:cNvPr>
          <p:cNvSpPr txBox="1"/>
          <p:nvPr/>
        </p:nvSpPr>
        <p:spPr>
          <a:xfrm>
            <a:off x="190353" y="532242"/>
            <a:ext cx="1130438" cy="338554"/>
          </a:xfrm>
          <a:prstGeom prst="rect">
            <a:avLst/>
          </a:prstGeom>
          <a:solidFill>
            <a:srgbClr val="3811AB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워크플로우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CB4B7-8427-4F47-B82D-932A3A4F255E}"/>
              </a:ext>
            </a:extLst>
          </p:cNvPr>
          <p:cNvSpPr txBox="1"/>
          <p:nvPr/>
        </p:nvSpPr>
        <p:spPr>
          <a:xfrm>
            <a:off x="730726" y="1050190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3200" b="1"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r>
              <a:rPr lang="ko-KR" altLang="en-US" dirty="0" err="1"/>
              <a:t>알프레드</a:t>
            </a:r>
            <a:r>
              <a:rPr lang="ko-KR" altLang="en-US" dirty="0"/>
              <a:t> </a:t>
            </a:r>
            <a:r>
              <a:rPr lang="ko-KR" altLang="en-US" dirty="0" err="1"/>
              <a:t>워크플로우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BA2B9-7846-574E-B3D5-7C2B6E20815F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52A4A22-0B95-C34B-9FDF-FDE4ABC9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1B7DB08-8CE2-E742-8559-ED884088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E9C4C3-6E2D-DC46-84FF-8785C53735EC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7A1BE3-A374-BB45-A428-571A09BA26ED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4D6B8-3D00-7A4B-B95E-F488610B1ACC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4" name="그림 23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B65FDF5-7159-CC4E-8299-FE84034F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E6B7DB-CC69-954A-BA96-844FBFFF60C4}"/>
              </a:ext>
            </a:extLst>
          </p:cNvPr>
          <p:cNvSpPr/>
          <p:nvPr/>
        </p:nvSpPr>
        <p:spPr>
          <a:xfrm>
            <a:off x="755572" y="16349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우리가 직접 새로운 기능을 </a:t>
            </a:r>
            <a:r>
              <a:rPr lang="ko-KR" altLang="en-US" b="1" dirty="0" err="1">
                <a:solidFill>
                  <a:srgbClr val="333333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알프레드에</a:t>
            </a:r>
            <a:r>
              <a:rPr lang="ko-KR" altLang="en-US" b="1" dirty="0">
                <a:solidFill>
                  <a:srgbClr val="333333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 추가할 수 있다</a:t>
            </a:r>
            <a:r>
              <a:rPr lang="en-US" altLang="ko-KR" b="1" dirty="0">
                <a:solidFill>
                  <a:srgbClr val="333333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!!</a:t>
            </a:r>
            <a:endParaRPr lang="ko-KR" altLang="en-US" dirty="0"/>
          </a:p>
        </p:txBody>
      </p:sp>
      <p:pic>
        <p:nvPicPr>
          <p:cNvPr id="2052" name="Picture 4" descr="party GIF">
            <a:extLst>
              <a:ext uri="{FF2B5EF4-FFF2-40B4-BE49-F238E27FC236}">
                <a16:creationId xmlns:a16="http://schemas.microsoft.com/office/drawing/2014/main" id="{CACE8704-BD04-1846-B73E-A31D6CDA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72" y="862007"/>
            <a:ext cx="871948" cy="114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D48702-E98A-9F45-B9E8-1E25DCE12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7838" y="2342508"/>
            <a:ext cx="6277314" cy="3789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FB51D-B28D-C249-9392-A0B41DCFA771}"/>
              </a:ext>
            </a:extLst>
          </p:cNvPr>
          <p:cNvSpPr txBox="1"/>
          <p:nvPr/>
        </p:nvSpPr>
        <p:spPr>
          <a:xfrm>
            <a:off x="5779166" y="587495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알프레드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워크플로우</a:t>
            </a:r>
            <a:r>
              <a:rPr kumimoji="1" lang="ko-KR" altLang="en-US" dirty="0"/>
              <a:t>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4F4F9-2D51-E348-B7B2-355ACAA9BC86}"/>
              </a:ext>
            </a:extLst>
          </p:cNvPr>
          <p:cNvSpPr txBox="1"/>
          <p:nvPr/>
        </p:nvSpPr>
        <p:spPr>
          <a:xfrm>
            <a:off x="790606" y="2405482"/>
            <a:ext cx="2401619" cy="204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GUI </a:t>
            </a:r>
            <a:r>
              <a:rPr kumimoji="1" lang="ko-KR" altLang="en-US" dirty="0" err="1"/>
              <a:t>워크플로우</a:t>
            </a:r>
            <a:endParaRPr kumimoji="1" lang="en-US" alt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커스텀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워크플로우</a:t>
            </a:r>
            <a:endParaRPr kumimoji="1" lang="en-US" alt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워크플로우</a:t>
            </a:r>
            <a:r>
              <a:rPr kumimoji="1" lang="ko-KR" altLang="en-US" dirty="0"/>
              <a:t> 쇼핑</a:t>
            </a:r>
          </a:p>
        </p:txBody>
      </p:sp>
    </p:spTree>
    <p:extLst>
      <p:ext uri="{BB962C8B-B14F-4D97-AF65-F5344CB8AC3E}">
        <p14:creationId xmlns:p14="http://schemas.microsoft.com/office/powerpoint/2010/main" val="207371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11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4038-9358-0A49-B5A4-DCB9DB554ABA}"/>
              </a:ext>
            </a:extLst>
          </p:cNvPr>
          <p:cNvSpPr txBox="1"/>
          <p:nvPr/>
        </p:nvSpPr>
        <p:spPr>
          <a:xfrm>
            <a:off x="190353" y="532242"/>
            <a:ext cx="1130438" cy="338554"/>
          </a:xfrm>
          <a:prstGeom prst="rect">
            <a:avLst/>
          </a:prstGeom>
          <a:solidFill>
            <a:srgbClr val="3811AB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워크플로우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CB4B7-8427-4F47-B82D-932A3A4F255E}"/>
              </a:ext>
            </a:extLst>
          </p:cNvPr>
          <p:cNvSpPr txBox="1"/>
          <p:nvPr/>
        </p:nvSpPr>
        <p:spPr>
          <a:xfrm>
            <a:off x="730726" y="105019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3200" b="1"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r>
              <a:rPr lang="en-US" altLang="ko-KR" dirty="0"/>
              <a:t>GUI </a:t>
            </a:r>
            <a:r>
              <a:rPr lang="ko-KR" altLang="en-US" dirty="0" err="1"/>
              <a:t>워크플로우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BA2B9-7846-574E-B3D5-7C2B6E20815F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52A4A22-0B95-C34B-9FDF-FDE4ABC9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1B7DB08-8CE2-E742-8559-ED884088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E9C4C3-6E2D-DC46-84FF-8785C53735EC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7A1BE3-A374-BB45-A428-571A09BA26ED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4D6B8-3D00-7A4B-B95E-F488610B1ACC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4" name="그림 23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B65FDF5-7159-CC4E-8299-FE84034F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pic>
        <p:nvPicPr>
          <p:cNvPr id="6" name="그림 5" descr="텍스트, 계산기, 전자기기이(가) 표시된 사진&#10;&#10;자동 생성된 설명">
            <a:extLst>
              <a:ext uri="{FF2B5EF4-FFF2-40B4-BE49-F238E27FC236}">
                <a16:creationId xmlns:a16="http://schemas.microsoft.com/office/drawing/2014/main" id="{C3012190-1B1F-B749-BCF6-76E5ABC13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261" y="1634965"/>
            <a:ext cx="6240712" cy="44444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60FDB3-F9B3-5748-8999-2F80D82C2DBE}"/>
              </a:ext>
            </a:extLst>
          </p:cNvPr>
          <p:cNvSpPr txBox="1"/>
          <p:nvPr/>
        </p:nvSpPr>
        <p:spPr>
          <a:xfrm>
            <a:off x="846960" y="3596352"/>
            <a:ext cx="814647" cy="33855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bg1"/>
                </a:solidFill>
              </a:rPr>
              <a:t>Action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F15C88-26B2-6344-B936-74BB6C86FD89}"/>
              </a:ext>
            </a:extLst>
          </p:cNvPr>
          <p:cNvSpPr txBox="1"/>
          <p:nvPr/>
        </p:nvSpPr>
        <p:spPr>
          <a:xfrm>
            <a:off x="846960" y="1936304"/>
            <a:ext cx="705642" cy="33855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bg1"/>
                </a:solidFill>
              </a:rPr>
              <a:t>Input</a:t>
            </a:r>
            <a:endParaRPr kumimoji="1"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06D5C-D3A2-4C42-9DD8-5A7DAF372E2F}"/>
              </a:ext>
            </a:extLst>
          </p:cNvPr>
          <p:cNvSpPr txBox="1"/>
          <p:nvPr/>
        </p:nvSpPr>
        <p:spPr>
          <a:xfrm>
            <a:off x="790606" y="2500710"/>
            <a:ext cx="116570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예약어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단축키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F9A2B3-1168-5347-9360-D822EB95A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3207" y="2350365"/>
            <a:ext cx="3183359" cy="13234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B524FF-7472-6648-9E36-39911B2406AC}"/>
              </a:ext>
            </a:extLst>
          </p:cNvPr>
          <p:cNvSpPr txBox="1"/>
          <p:nvPr/>
        </p:nvSpPr>
        <p:spPr>
          <a:xfrm>
            <a:off x="846960" y="3977069"/>
            <a:ext cx="1939955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클립보드 복사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브라우저 열기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앱 실행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스크립트 실행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등등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7EC92F4-1889-4D4C-B6A2-3B533511A7F4}"/>
              </a:ext>
            </a:extLst>
          </p:cNvPr>
          <p:cNvGrpSpPr/>
          <p:nvPr/>
        </p:nvGrpSpPr>
        <p:grpSpPr>
          <a:xfrm>
            <a:off x="2306836" y="2185791"/>
            <a:ext cx="519480" cy="573480"/>
            <a:chOff x="2306836" y="2185791"/>
            <a:chExt cx="51948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78F3611-D973-4C41-A6A3-588549D18103}"/>
                    </a:ext>
                  </a:extLst>
                </p14:cNvPr>
                <p14:cNvContentPartPr/>
                <p14:nvPr/>
              </p14:nvContentPartPr>
              <p14:xfrm>
                <a:off x="2306836" y="2498271"/>
                <a:ext cx="223560" cy="2610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78F3611-D973-4C41-A6A3-588549D1810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97836" y="2489271"/>
                  <a:ext cx="2412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9E7F9C3-7363-7044-8C9F-7121E2522EA4}"/>
                    </a:ext>
                  </a:extLst>
                </p14:cNvPr>
                <p14:cNvContentPartPr/>
                <p14:nvPr/>
              </p14:nvContentPartPr>
              <p14:xfrm>
                <a:off x="2499436" y="2185791"/>
                <a:ext cx="326880" cy="3477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9E7F9C3-7363-7044-8C9F-7121E2522E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90436" y="2177151"/>
                  <a:ext cx="344520" cy="365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B317518-0657-1F4D-BEDC-D9571DF89889}"/>
              </a:ext>
            </a:extLst>
          </p:cNvPr>
          <p:cNvSpPr txBox="1"/>
          <p:nvPr/>
        </p:nvSpPr>
        <p:spPr>
          <a:xfrm>
            <a:off x="2826316" y="203190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err="1"/>
              <a:t>예약어</a:t>
            </a:r>
            <a:r>
              <a:rPr kumimoji="1" lang="en-US" altLang="ko-KR" sz="1400" dirty="0"/>
              <a:t>!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034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12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4038-9358-0A49-B5A4-DCB9DB554ABA}"/>
              </a:ext>
            </a:extLst>
          </p:cNvPr>
          <p:cNvSpPr txBox="1"/>
          <p:nvPr/>
        </p:nvSpPr>
        <p:spPr>
          <a:xfrm>
            <a:off x="190353" y="532242"/>
            <a:ext cx="1130438" cy="338554"/>
          </a:xfrm>
          <a:prstGeom prst="rect">
            <a:avLst/>
          </a:prstGeom>
          <a:solidFill>
            <a:srgbClr val="3811AB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워크플로우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CB4B7-8427-4F47-B82D-932A3A4F255E}"/>
              </a:ext>
            </a:extLst>
          </p:cNvPr>
          <p:cNvSpPr txBox="1"/>
          <p:nvPr/>
        </p:nvSpPr>
        <p:spPr>
          <a:xfrm>
            <a:off x="3710232" y="1819631"/>
            <a:ext cx="5221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3200" b="1"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pPr algn="ctr"/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워크플로우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스크립트</a:t>
            </a:r>
            <a:r>
              <a:rPr lang="en-US" altLang="ko-KR" dirty="0"/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BA2B9-7846-574E-B3D5-7C2B6E20815F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52A4A22-0B95-C34B-9FDF-FDE4ABC9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1B7DB08-8CE2-E742-8559-ED884088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E9C4C3-6E2D-DC46-84FF-8785C53735EC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7A1BE3-A374-BB45-A428-571A09BA26ED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4D6B8-3D00-7A4B-B95E-F488610B1ACC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4" name="그림 23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B65FDF5-7159-CC4E-8299-FE84034F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E6B7DB-CC69-954A-BA96-844FBFFF60C4}"/>
              </a:ext>
            </a:extLst>
          </p:cNvPr>
          <p:cNvSpPr/>
          <p:nvPr/>
        </p:nvSpPr>
        <p:spPr>
          <a:xfrm>
            <a:off x="3077488" y="2404406"/>
            <a:ext cx="6313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333333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Bash, PHP, Python, Node.js </a:t>
            </a:r>
            <a:r>
              <a:rPr lang="ko-KR" altLang="en-US" b="1" dirty="0">
                <a:solidFill>
                  <a:srgbClr val="333333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등의 언어로 워크플로우를 개발</a:t>
            </a:r>
            <a:r>
              <a:rPr lang="en-US" altLang="ko-KR" b="1" dirty="0">
                <a:solidFill>
                  <a:srgbClr val="333333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!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E0243B-F8AF-914B-91FE-B551F4D88ADB}"/>
              </a:ext>
            </a:extLst>
          </p:cNvPr>
          <p:cNvSpPr txBox="1"/>
          <p:nvPr/>
        </p:nvSpPr>
        <p:spPr>
          <a:xfrm>
            <a:off x="4384788" y="3275203"/>
            <a:ext cx="3698448" cy="184101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2000" dirty="0">
                <a:solidFill>
                  <a:schemeClr val="bg1"/>
                </a:solidFill>
              </a:rPr>
              <a:t>스크립트를 실행할 수 있으면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2000" b="1" dirty="0" err="1">
                <a:solidFill>
                  <a:schemeClr val="bg1"/>
                </a:solidFill>
              </a:rPr>
              <a:t>서드파티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라이브러리를 활용</a:t>
            </a:r>
            <a:r>
              <a:rPr kumimoji="1" lang="ko-KR" altLang="en-US" sz="2000" dirty="0">
                <a:solidFill>
                  <a:schemeClr val="bg1"/>
                </a:solidFill>
              </a:rPr>
              <a:t>해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</a:rPr>
              <a:t>모든 마법이 가능해집니다</a:t>
            </a:r>
          </a:p>
        </p:txBody>
      </p:sp>
    </p:spTree>
    <p:extLst>
      <p:ext uri="{BB962C8B-B14F-4D97-AF65-F5344CB8AC3E}">
        <p14:creationId xmlns:p14="http://schemas.microsoft.com/office/powerpoint/2010/main" val="634967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13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4038-9358-0A49-B5A4-DCB9DB554ABA}"/>
              </a:ext>
            </a:extLst>
          </p:cNvPr>
          <p:cNvSpPr txBox="1"/>
          <p:nvPr/>
        </p:nvSpPr>
        <p:spPr>
          <a:xfrm>
            <a:off x="190353" y="532242"/>
            <a:ext cx="1130438" cy="338554"/>
          </a:xfrm>
          <a:prstGeom prst="rect">
            <a:avLst/>
          </a:prstGeom>
          <a:solidFill>
            <a:srgbClr val="3811AB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워크플로우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CB4B7-8427-4F47-B82D-932A3A4F255E}"/>
              </a:ext>
            </a:extLst>
          </p:cNvPr>
          <p:cNvSpPr txBox="1"/>
          <p:nvPr/>
        </p:nvSpPr>
        <p:spPr>
          <a:xfrm>
            <a:off x="730726" y="1050190"/>
            <a:ext cx="3304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3200" b="1"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워크플로우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BA2B9-7846-574E-B3D5-7C2B6E20815F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52A4A22-0B95-C34B-9FDF-FDE4ABC9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1B7DB08-8CE2-E742-8559-ED884088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E9C4C3-6E2D-DC46-84FF-8785C53735EC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7A1BE3-A374-BB45-A428-571A09BA26ED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4D6B8-3D00-7A4B-B95E-F488610B1ACC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4" name="그림 23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B65FDF5-7159-CC4E-8299-FE84034F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DF6BAF-7B67-404A-B8A2-699BC64A413A}"/>
              </a:ext>
            </a:extLst>
          </p:cNvPr>
          <p:cNvGrpSpPr/>
          <p:nvPr/>
        </p:nvGrpSpPr>
        <p:grpSpPr>
          <a:xfrm>
            <a:off x="2049408" y="2561666"/>
            <a:ext cx="2973944" cy="1734667"/>
            <a:chOff x="8938552" y="1050190"/>
            <a:chExt cx="3253448" cy="1897698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9177A552-92A4-9940-B6C6-7134ACB43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8552" y="1050190"/>
              <a:ext cx="2831421" cy="18550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AF652B-9D89-3A4A-85F3-A28F2E6B83B7}"/>
                </a:ext>
              </a:extLst>
            </p:cNvPr>
            <p:cNvSpPr txBox="1"/>
            <p:nvPr/>
          </p:nvSpPr>
          <p:spPr>
            <a:xfrm>
              <a:off x="9052999" y="2640111"/>
              <a:ext cx="31390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Node.js </a:t>
              </a:r>
              <a:r>
                <a:rPr kumimoji="1" lang="ko-KR" altLang="en-US" sz="1400" dirty="0" err="1"/>
                <a:t>워크플로우</a:t>
              </a:r>
              <a:r>
                <a:rPr kumimoji="1" lang="ko-KR" altLang="en-US" sz="1400" dirty="0"/>
                <a:t> 개발 라이브러리</a:t>
              </a:r>
            </a:p>
          </p:txBody>
        </p:sp>
      </p:grp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F0502BA-ED52-984E-AD66-0935EE8EB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8620" y="898743"/>
            <a:ext cx="4604699" cy="55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14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4038-9358-0A49-B5A4-DCB9DB554ABA}"/>
              </a:ext>
            </a:extLst>
          </p:cNvPr>
          <p:cNvSpPr txBox="1"/>
          <p:nvPr/>
        </p:nvSpPr>
        <p:spPr>
          <a:xfrm>
            <a:off x="190353" y="532242"/>
            <a:ext cx="1130438" cy="338554"/>
          </a:xfrm>
          <a:prstGeom prst="rect">
            <a:avLst/>
          </a:prstGeom>
          <a:solidFill>
            <a:srgbClr val="3811AB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워크플로우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CB4B7-8427-4F47-B82D-932A3A4F255E}"/>
              </a:ext>
            </a:extLst>
          </p:cNvPr>
          <p:cNvSpPr txBox="1"/>
          <p:nvPr/>
        </p:nvSpPr>
        <p:spPr>
          <a:xfrm>
            <a:off x="730726" y="1050190"/>
            <a:ext cx="3304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3200" b="1"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워크플로우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BA2B9-7846-574E-B3D5-7C2B6E20815F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52A4A22-0B95-C34B-9FDF-FDE4ABC9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1B7DB08-8CE2-E742-8559-ED884088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E9C4C3-6E2D-DC46-84FF-8785C53735EC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7A1BE3-A374-BB45-A428-571A09BA26ED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4D6B8-3D00-7A4B-B95E-F488610B1ACC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4" name="그림 23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B65FDF5-7159-CC4E-8299-FE84034F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D02496-1E27-1641-B677-5C2A24469A9A}"/>
              </a:ext>
            </a:extLst>
          </p:cNvPr>
          <p:cNvSpPr txBox="1"/>
          <p:nvPr/>
        </p:nvSpPr>
        <p:spPr>
          <a:xfrm>
            <a:off x="730726" y="2044557"/>
            <a:ext cx="268054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Jira API </a:t>
            </a:r>
            <a:r>
              <a:rPr kumimoji="1" lang="ko-KR" altLang="en-US" dirty="0"/>
              <a:t>접근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Docs </a:t>
            </a:r>
            <a:r>
              <a:rPr kumimoji="1" lang="ko-KR" altLang="en-US" dirty="0"/>
              <a:t>검색 엔진 접근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구글 번역기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접근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AWS </a:t>
            </a:r>
            <a:r>
              <a:rPr kumimoji="1" lang="ko-KR" altLang="en-US" dirty="0"/>
              <a:t>서비스 </a:t>
            </a:r>
            <a:r>
              <a:rPr kumimoji="1" lang="ko-KR" altLang="en-US" dirty="0" err="1"/>
              <a:t>파싱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Github</a:t>
            </a:r>
            <a:r>
              <a:rPr kumimoji="1" lang="en-US" altLang="ko-KR" dirty="0"/>
              <a:t> API </a:t>
            </a:r>
            <a:r>
              <a:rPr kumimoji="1" lang="ko-KR" altLang="en-US" dirty="0"/>
              <a:t>접근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1D4ED9-2FE4-7542-8AB4-5F2146F2A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523" y="870796"/>
            <a:ext cx="4998356" cy="2077968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04D48E5-BFF1-0840-83CA-843C256A8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0604" y="2784805"/>
            <a:ext cx="4158791" cy="35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15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4038-9358-0A49-B5A4-DCB9DB554ABA}"/>
              </a:ext>
            </a:extLst>
          </p:cNvPr>
          <p:cNvSpPr txBox="1"/>
          <p:nvPr/>
        </p:nvSpPr>
        <p:spPr>
          <a:xfrm>
            <a:off x="190353" y="532242"/>
            <a:ext cx="1130438" cy="338554"/>
          </a:xfrm>
          <a:prstGeom prst="rect">
            <a:avLst/>
          </a:prstGeom>
          <a:solidFill>
            <a:srgbClr val="3811AB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워크플로우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CB4B7-8427-4F47-B82D-932A3A4F255E}"/>
              </a:ext>
            </a:extLst>
          </p:cNvPr>
          <p:cNvSpPr txBox="1"/>
          <p:nvPr/>
        </p:nvSpPr>
        <p:spPr>
          <a:xfrm>
            <a:off x="488738" y="1035426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3200" b="1"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r>
              <a:rPr lang="ko-KR" altLang="en-US" dirty="0" err="1"/>
              <a:t>워크플로우</a:t>
            </a:r>
            <a:r>
              <a:rPr lang="ko-KR" altLang="en-US" dirty="0"/>
              <a:t> 쇼핑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BA2B9-7846-574E-B3D5-7C2B6E20815F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52A4A22-0B95-C34B-9FDF-FDE4ABC9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1B7DB08-8CE2-E742-8559-ED884088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E9C4C3-6E2D-DC46-84FF-8785C53735EC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7A1BE3-A374-BB45-A428-571A09BA26ED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4D6B8-3D00-7A4B-B95E-F488610B1ACC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4" name="그림 23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B65FDF5-7159-CC4E-8299-FE84034F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A97590-5206-1B4B-AA5C-687F0B8CE243}"/>
              </a:ext>
            </a:extLst>
          </p:cNvPr>
          <p:cNvSpPr txBox="1"/>
          <p:nvPr/>
        </p:nvSpPr>
        <p:spPr>
          <a:xfrm>
            <a:off x="513584" y="1630318"/>
            <a:ext cx="4033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다른 사람들이 만든 </a:t>
            </a:r>
            <a:r>
              <a:rPr kumimoji="1" lang="ko-KR" altLang="en-US" sz="1600" dirty="0" err="1"/>
              <a:t>워크플로우</a:t>
            </a:r>
            <a:r>
              <a:rPr kumimoji="1" lang="ko-KR" altLang="en-US" sz="1600" dirty="0"/>
              <a:t> 갖다 쓰기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496BD5-3F87-EA45-BFA0-64B7F090AB6D}"/>
              </a:ext>
            </a:extLst>
          </p:cNvPr>
          <p:cNvGrpSpPr/>
          <p:nvPr/>
        </p:nvGrpSpPr>
        <p:grpSpPr>
          <a:xfrm>
            <a:off x="629847" y="2422525"/>
            <a:ext cx="5428571" cy="3328827"/>
            <a:chOff x="5195469" y="965771"/>
            <a:chExt cx="6374489" cy="39088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DF5BDC-7AA4-A345-A1CB-120224C77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5469" y="965771"/>
              <a:ext cx="6374489" cy="360109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374D12-8B29-354B-A587-CD42A22EB966}"/>
                </a:ext>
              </a:extLst>
            </p:cNvPr>
            <p:cNvSpPr txBox="1"/>
            <p:nvPr/>
          </p:nvSpPr>
          <p:spPr>
            <a:xfrm>
              <a:off x="5195469" y="4566863"/>
              <a:ext cx="24606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/>
                <a:t>www.packal.org</a:t>
              </a:r>
              <a:r>
                <a:rPr kumimoji="1" lang="en-US" altLang="ko-KR" sz="1400" dirty="0"/>
                <a:t> </a:t>
              </a:r>
              <a:r>
                <a:rPr kumimoji="1" lang="ko-KR" altLang="en-US" sz="1400" dirty="0"/>
                <a:t>메인 페이지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3E8BE7F-7DEC-E049-B31F-D5979CC24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780" y="1216298"/>
            <a:ext cx="4022766" cy="427294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45330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27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bg1"/>
                </a:solidFill>
              </a:rPr>
              <a:t>16</a:t>
            </a:fld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061F2-7092-C146-BA00-BE88B38A2EF1}"/>
              </a:ext>
            </a:extLst>
          </p:cNvPr>
          <p:cNvSpPr txBox="1"/>
          <p:nvPr/>
        </p:nvSpPr>
        <p:spPr>
          <a:xfrm>
            <a:off x="660400" y="3103565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개발에서 배포까지</a:t>
            </a:r>
            <a:r>
              <a:rPr kumimoji="1" lang="en-US" altLang="ko-KR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  <a:endParaRPr kumimoji="1" lang="ko-KR" altLang="en-US" sz="32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29ABB31-8AC5-E943-AA92-BBCEC3A82456}"/>
              </a:ext>
            </a:extLst>
          </p:cNvPr>
          <p:cNvCxnSpPr>
            <a:cxnSpLocks/>
          </p:cNvCxnSpPr>
          <p:nvPr/>
        </p:nvCxnSpPr>
        <p:spPr>
          <a:xfrm>
            <a:off x="762000" y="3823949"/>
            <a:ext cx="4994223" cy="0"/>
          </a:xfrm>
          <a:prstGeom prst="line">
            <a:avLst/>
          </a:prstGeom>
          <a:ln w="2159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round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E05572-49B8-4343-8FE3-68D1EF63FFF5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1"/>
          </a:solidFill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C0073462-9D43-0B4E-89A4-B02C6342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0C32F24C-0C85-3D4F-B4D4-8E88C999E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4FE3CB-B345-914F-958B-C730B8E12627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CB411BD-13F8-D445-A1DD-EDE9250077A4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63372D-C979-1C47-86CF-A8297DB78A23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3" name="그림 22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7DC3C6C-F978-0B41-9D0B-17BD8AF8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684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17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CB4B7-8427-4F47-B82D-932A3A4F255E}"/>
              </a:ext>
            </a:extLst>
          </p:cNvPr>
          <p:cNvSpPr txBox="1"/>
          <p:nvPr/>
        </p:nvSpPr>
        <p:spPr>
          <a:xfrm>
            <a:off x="730726" y="105019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3200" b="1"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r>
              <a:rPr lang="ko-KR" altLang="en-US" dirty="0"/>
              <a:t>기타 자동화 도구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9BE1B4-5E5E-5E45-9ED4-7A24FFBF27EE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73B387CF-6FE0-844E-927C-ACF5ED8CD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C6EA660D-A65E-DF4E-B491-543BE2971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9E7C9D6-90D1-8849-A238-F28C1E50E4FF}"/>
              </a:ext>
            </a:extLst>
          </p:cNvPr>
          <p:cNvSpPr txBox="1"/>
          <p:nvPr/>
        </p:nvSpPr>
        <p:spPr>
          <a:xfrm>
            <a:off x="190353" y="532242"/>
            <a:ext cx="1819729" cy="338554"/>
          </a:xfrm>
          <a:prstGeom prst="rect">
            <a:avLst/>
          </a:prstGeom>
          <a:solidFill>
            <a:srgbClr val="D5277A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개발에서 배포까지</a:t>
            </a:r>
            <a:r>
              <a:rPr kumimoji="1" lang="en-US" altLang="ko-KR" sz="1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95DFEB-4E31-2048-A66D-96ADAF6F4ACB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08141DA-1D4D-5F4C-9E08-77EBDFF084E2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96E093-E1A7-F343-843D-12770022EF36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1" name="그림 20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429237DF-B0F3-7042-9C58-E0A6BF185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DD5A79D-DA5E-1648-A553-97390DB447C1}"/>
              </a:ext>
            </a:extLst>
          </p:cNvPr>
          <p:cNvSpPr txBox="1"/>
          <p:nvPr/>
        </p:nvSpPr>
        <p:spPr>
          <a:xfrm>
            <a:off x="730726" y="1556282"/>
            <a:ext cx="877163" cy="558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 err="1"/>
              <a:t>슬랙봇</a:t>
            </a:r>
            <a:endParaRPr kumimoji="1" lang="en-US" altLang="ko-KR" b="1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30E7E7B-1395-F741-AB86-43248C219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726" y="2211606"/>
            <a:ext cx="4064000" cy="132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261D82-77BF-4640-932D-44FA6CC9E7F2}"/>
              </a:ext>
            </a:extLst>
          </p:cNvPr>
          <p:cNvSpPr txBox="1"/>
          <p:nvPr/>
        </p:nvSpPr>
        <p:spPr>
          <a:xfrm>
            <a:off x="6310972" y="1745116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Github</a:t>
            </a:r>
            <a:r>
              <a:rPr kumimoji="1" lang="en-US" altLang="ko-KR" b="1" dirty="0"/>
              <a:t> Actions CI/CD</a:t>
            </a:r>
            <a:endParaRPr kumimoji="1" lang="ko-KR" altLang="en-US" b="1" dirty="0"/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F0E2A5BC-343F-AE45-B07B-85F05E2988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972" y="2193131"/>
            <a:ext cx="3289300" cy="434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AE0CC11-76CB-1540-BADA-B18B701E389E}"/>
              </a:ext>
            </a:extLst>
          </p:cNvPr>
          <p:cNvSpPr txBox="1"/>
          <p:nvPr/>
        </p:nvSpPr>
        <p:spPr>
          <a:xfrm>
            <a:off x="9759428" y="2181951"/>
            <a:ext cx="2212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참고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b="1" dirty="0" err="1"/>
              <a:t>spaceone</a:t>
            </a:r>
            <a:r>
              <a:rPr kumimoji="1" lang="en-US" altLang="ko-KR" sz="1200" b="1" dirty="0"/>
              <a:t>-dev/console</a:t>
            </a:r>
            <a:endParaRPr kumimoji="1"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2286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C8E321-2FFF-2F41-B94B-7FA7771E49EB}"/>
              </a:ext>
            </a:extLst>
          </p:cNvPr>
          <p:cNvSpPr txBox="1"/>
          <p:nvPr/>
        </p:nvSpPr>
        <p:spPr>
          <a:xfrm>
            <a:off x="730726" y="1640113"/>
            <a:ext cx="252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빨리하고 퇴근하자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18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CB4B7-8427-4F47-B82D-932A3A4F255E}"/>
              </a:ext>
            </a:extLst>
          </p:cNvPr>
          <p:cNvSpPr txBox="1"/>
          <p:nvPr/>
        </p:nvSpPr>
        <p:spPr>
          <a:xfrm>
            <a:off x="730726" y="1050190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3200" b="1"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r>
              <a:rPr lang="ko-KR" altLang="en-US" dirty="0"/>
              <a:t>실무에서 </a:t>
            </a:r>
            <a:r>
              <a:rPr lang="ko-KR" altLang="en-US" dirty="0" err="1"/>
              <a:t>알프레드</a:t>
            </a:r>
            <a:r>
              <a:rPr lang="en-US" altLang="ko-KR" dirty="0"/>
              <a:t>,</a:t>
            </a:r>
            <a:r>
              <a:rPr lang="ko-KR" altLang="en-US" dirty="0"/>
              <a:t> 자동화 도구 쓰기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9BE1B4-5E5E-5E45-9ED4-7A24FFBF27EE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73B387CF-6FE0-844E-927C-ACF5ED8CD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C6EA660D-A65E-DF4E-B491-543BE2971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9E7C9D6-90D1-8849-A238-F28C1E50E4FF}"/>
              </a:ext>
            </a:extLst>
          </p:cNvPr>
          <p:cNvSpPr txBox="1"/>
          <p:nvPr/>
        </p:nvSpPr>
        <p:spPr>
          <a:xfrm>
            <a:off x="190353" y="532242"/>
            <a:ext cx="1819729" cy="338554"/>
          </a:xfrm>
          <a:prstGeom prst="rect">
            <a:avLst/>
          </a:prstGeom>
          <a:solidFill>
            <a:srgbClr val="D5277A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개발에서 배포까지</a:t>
            </a:r>
            <a:r>
              <a:rPr kumimoji="1" lang="en-US" altLang="ko-KR" sz="1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95DFEB-4E31-2048-A66D-96ADAF6F4ACB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08141DA-1D4D-5F4C-9E08-77EBDFF084E2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96E093-E1A7-F343-843D-12770022EF36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1" name="그림 20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429237DF-B0F3-7042-9C58-E0A6BF185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pic>
        <p:nvPicPr>
          <p:cNvPr id="26" name="Picture 2" descr="Coffee GIF">
            <a:extLst>
              <a:ext uri="{FF2B5EF4-FFF2-40B4-BE49-F238E27FC236}">
                <a16:creationId xmlns:a16="http://schemas.microsoft.com/office/drawing/2014/main" id="{55B63552-2C19-CF42-8337-D783CBB6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285" y="4517549"/>
            <a:ext cx="1341937" cy="186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D6C056-B797-AD4F-AE9A-9BB567D50056}"/>
              </a:ext>
            </a:extLst>
          </p:cNvPr>
          <p:cNvSpPr txBox="1"/>
          <p:nvPr/>
        </p:nvSpPr>
        <p:spPr>
          <a:xfrm>
            <a:off x="730726" y="2933266"/>
            <a:ext cx="2079415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dirty="0"/>
              <a:t>프로젝트 켜기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dirty="0"/>
              <a:t>웹 코드 개발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dirty="0" err="1"/>
              <a:t>커밋</a:t>
            </a:r>
            <a:r>
              <a:rPr kumimoji="1" lang="ko-KR" altLang="en-US" dirty="0"/>
              <a:t> 후 </a:t>
            </a:r>
            <a:r>
              <a:rPr kumimoji="1" lang="en-US" altLang="ko-KR" dirty="0"/>
              <a:t>PR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dirty="0"/>
              <a:t>지라 티켓 연동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dirty="0"/>
              <a:t>머지 후 배포</a:t>
            </a:r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96091-EB51-7D48-B68D-9F558BB4D715}"/>
              </a:ext>
            </a:extLst>
          </p:cNvPr>
          <p:cNvSpPr txBox="1"/>
          <p:nvPr/>
        </p:nvSpPr>
        <p:spPr>
          <a:xfrm>
            <a:off x="790606" y="2464325"/>
            <a:ext cx="941283" cy="338554"/>
          </a:xfrm>
          <a:prstGeom prst="rect">
            <a:avLst/>
          </a:prstGeom>
          <a:solidFill>
            <a:srgbClr val="D5277A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419849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837876D-6539-FE4C-A0A8-7560987FE330}"/>
              </a:ext>
            </a:extLst>
          </p:cNvPr>
          <p:cNvSpPr/>
          <p:nvPr/>
        </p:nvSpPr>
        <p:spPr>
          <a:xfrm rot="9000000">
            <a:off x="8885909" y="-826237"/>
            <a:ext cx="4869846" cy="4869847"/>
          </a:xfrm>
          <a:prstGeom prst="roundRect">
            <a:avLst/>
          </a:pr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4156122-F148-E144-8524-981958CC6B24}"/>
              </a:ext>
            </a:extLst>
          </p:cNvPr>
          <p:cNvSpPr/>
          <p:nvPr/>
        </p:nvSpPr>
        <p:spPr>
          <a:xfrm rot="7288162">
            <a:off x="8224633" y="2104484"/>
            <a:ext cx="1226630" cy="1226630"/>
          </a:xfrm>
          <a:prstGeom prst="roundRect">
            <a:avLst/>
          </a:prstGeom>
          <a:gradFill>
            <a:gsLst>
              <a:gs pos="0">
                <a:srgbClr val="FF2F92">
                  <a:alpha val="30000"/>
                </a:srgbClr>
              </a:gs>
              <a:gs pos="100000">
                <a:srgbClr val="FF2F92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6CBF2-6975-D047-A4EB-538CED47667B}"/>
              </a:ext>
            </a:extLst>
          </p:cNvPr>
          <p:cNvSpPr txBox="1"/>
          <p:nvPr/>
        </p:nvSpPr>
        <p:spPr>
          <a:xfrm>
            <a:off x="1324515" y="2914753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감사합니다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F9C88C-6F4D-8B42-B4A5-CAF25D13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19</a:t>
            </a:fld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B394A8-1464-7F43-852F-B84990330908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370A1146-8859-A24B-8F64-212FF7126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BE6BCF3D-ED74-AA4D-9023-6941EF2C4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62346B3-95EF-8545-993A-A4C116A6BD69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2E4C38-232C-914C-9785-B401A8CCF52B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3" name="그림 22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B7099FA6-D922-A64B-9722-A08C4AD03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711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08BAFA-3B6D-984E-86DD-08A4C587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C7A49-C328-4C44-8EE2-187AA41287B0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5FA66-5528-FD49-AB82-18DF65721FA3}"/>
              </a:ext>
            </a:extLst>
          </p:cNvPr>
          <p:cNvSpPr txBox="1"/>
          <p:nvPr/>
        </p:nvSpPr>
        <p:spPr>
          <a:xfrm>
            <a:off x="660400" y="1050190"/>
            <a:ext cx="3828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발표자를 소개합니다</a:t>
            </a:r>
            <a:r>
              <a:rPr kumimoji="1" lang="en-US" altLang="ko-KR" sz="3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.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91DFE43-B0D2-FD43-888F-51A4E8AF76D0}"/>
              </a:ext>
            </a:extLst>
          </p:cNvPr>
          <p:cNvCxnSpPr>
            <a:cxnSpLocks/>
          </p:cNvCxnSpPr>
          <p:nvPr/>
        </p:nvCxnSpPr>
        <p:spPr>
          <a:xfrm>
            <a:off x="762000" y="1770574"/>
            <a:ext cx="4994223" cy="0"/>
          </a:xfrm>
          <a:prstGeom prst="line">
            <a:avLst/>
          </a:prstGeom>
          <a:ln w="21590" cap="rnd">
            <a:gradFill flip="none" rotWithShape="1">
              <a:gsLst>
                <a:gs pos="0">
                  <a:srgbClr val="571CFF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round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E0C740F-66CA-0141-93DC-B36870459986}"/>
              </a:ext>
            </a:extLst>
          </p:cNvPr>
          <p:cNvSpPr/>
          <p:nvPr/>
        </p:nvSpPr>
        <p:spPr>
          <a:xfrm>
            <a:off x="991027" y="2443345"/>
            <a:ext cx="3161973" cy="3161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40916-D0EC-BF44-AE80-1F6B22B38B39}"/>
              </a:ext>
            </a:extLst>
          </p:cNvPr>
          <p:cNvSpPr txBox="1"/>
          <p:nvPr/>
        </p:nvSpPr>
        <p:spPr>
          <a:xfrm>
            <a:off x="5329477" y="2746447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김병규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AUSG 3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</a:t>
            </a:r>
            <a:endParaRPr kumimoji="1" lang="ko-KR" altLang="en-US" sz="2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361A5-BDDE-2E40-8829-574C5AD9F167}"/>
              </a:ext>
            </a:extLst>
          </p:cNvPr>
          <p:cNvSpPr txBox="1"/>
          <p:nvPr/>
        </p:nvSpPr>
        <p:spPr>
          <a:xfrm>
            <a:off x="5449979" y="3208112"/>
            <a:ext cx="4201791" cy="222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Solidarite</a:t>
            </a:r>
            <a:r>
              <a:rPr kumimoji="1" lang="en-US" altLang="ko-KR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kumimoji="1" lang="ko-KR" altLang="en-US" dirty="0" err="1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스타트업</a:t>
            </a:r>
            <a:r>
              <a:rPr kumimoji="1" lang="ko-KR" altLang="en-US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창업 </a:t>
            </a:r>
            <a:r>
              <a:rPr kumimoji="1" lang="en-US" altLang="ko-KR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연세대학교 커뮤니티 </a:t>
            </a:r>
            <a:r>
              <a:rPr kumimoji="1" lang="en-US" altLang="ko-KR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‘</a:t>
            </a:r>
            <a:r>
              <a:rPr kumimoji="1" lang="ko-KR" altLang="en-US" dirty="0" err="1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연플</a:t>
            </a:r>
            <a:r>
              <a:rPr kumimoji="1" lang="en-US" altLang="ko-KR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</a:t>
            </a:r>
            <a:r>
              <a:rPr kumimoji="1" lang="ko-KR" altLang="en-US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서비스 운영</a:t>
            </a:r>
            <a:endParaRPr kumimoji="1" lang="en-US" altLang="ko-KR" dirty="0"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소프트웨어 </a:t>
            </a:r>
            <a:r>
              <a:rPr kumimoji="1" lang="ko-KR" altLang="en-US" dirty="0" err="1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마에스트로</a:t>
            </a:r>
            <a:r>
              <a:rPr kumimoji="1" lang="ko-KR" altLang="en-US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kumimoji="1" lang="en-US" altLang="ko-KR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6</a:t>
            </a:r>
            <a:r>
              <a:rPr kumimoji="1" lang="ko-KR" altLang="en-US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기</a:t>
            </a:r>
            <a:endParaRPr kumimoji="1" lang="en-US" altLang="ko-KR" dirty="0"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Korea Univ. </a:t>
            </a:r>
            <a:r>
              <a:rPr kumimoji="1" lang="ko-KR" altLang="en-US" dirty="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아직 학생</a:t>
            </a:r>
            <a:endParaRPr kumimoji="1" lang="en-US" altLang="ko-KR" dirty="0"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53" name="자유형 52">
            <a:extLst>
              <a:ext uri="{FF2B5EF4-FFF2-40B4-BE49-F238E27FC236}">
                <a16:creationId xmlns:a16="http://schemas.microsoft.com/office/drawing/2014/main" id="{1A6067EE-FAE6-3B40-8AC2-2F9573DD7F25}"/>
              </a:ext>
            </a:extLst>
          </p:cNvPr>
          <p:cNvSpPr/>
          <p:nvPr/>
        </p:nvSpPr>
        <p:spPr>
          <a:xfrm rot="2700000">
            <a:off x="8885434" y="5775829"/>
            <a:ext cx="2197426" cy="1583513"/>
          </a:xfrm>
          <a:custGeom>
            <a:avLst/>
            <a:gdLst>
              <a:gd name="connsiteX0" fmla="*/ 2086489 w 2197426"/>
              <a:gd name="connsiteY0" fmla="*/ 233490 h 1583513"/>
              <a:gd name="connsiteX1" fmla="*/ 1036622 w 2197426"/>
              <a:gd name="connsiteY1" fmla="*/ 13357 h 1583513"/>
              <a:gd name="connsiteX2" fmla="*/ 511689 w 2197426"/>
              <a:gd name="connsiteY2" fmla="*/ 589090 h 1583513"/>
              <a:gd name="connsiteX3" fmla="*/ 3689 w 2197426"/>
              <a:gd name="connsiteY3" fmla="*/ 1401890 h 1583513"/>
              <a:gd name="connsiteX4" fmla="*/ 782622 w 2197426"/>
              <a:gd name="connsiteY4" fmla="*/ 1571224 h 1583513"/>
              <a:gd name="connsiteX5" fmla="*/ 1510755 w 2197426"/>
              <a:gd name="connsiteY5" fmla="*/ 1181757 h 1583513"/>
              <a:gd name="connsiteX6" fmla="*/ 2103422 w 2197426"/>
              <a:gd name="connsiteY6" fmla="*/ 792290 h 1583513"/>
              <a:gd name="connsiteX7" fmla="*/ 2086489 w 2197426"/>
              <a:gd name="connsiteY7" fmla="*/ 233490 h 158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7426" h="1583513">
                <a:moveTo>
                  <a:pt x="2086489" y="233490"/>
                </a:moveTo>
                <a:cubicBezTo>
                  <a:pt x="1908689" y="103668"/>
                  <a:pt x="1299089" y="-45910"/>
                  <a:pt x="1036622" y="13357"/>
                </a:cubicBezTo>
                <a:cubicBezTo>
                  <a:pt x="774155" y="72624"/>
                  <a:pt x="683845" y="357668"/>
                  <a:pt x="511689" y="589090"/>
                </a:cubicBezTo>
                <a:cubicBezTo>
                  <a:pt x="339533" y="820512"/>
                  <a:pt x="-41467" y="1238201"/>
                  <a:pt x="3689" y="1401890"/>
                </a:cubicBezTo>
                <a:cubicBezTo>
                  <a:pt x="48844" y="1565579"/>
                  <a:pt x="531444" y="1607913"/>
                  <a:pt x="782622" y="1571224"/>
                </a:cubicBezTo>
                <a:cubicBezTo>
                  <a:pt x="1033800" y="1534535"/>
                  <a:pt x="1290622" y="1311579"/>
                  <a:pt x="1510755" y="1181757"/>
                </a:cubicBezTo>
                <a:cubicBezTo>
                  <a:pt x="1730888" y="1051935"/>
                  <a:pt x="2010289" y="953157"/>
                  <a:pt x="2103422" y="792290"/>
                </a:cubicBezTo>
                <a:cubicBezTo>
                  <a:pt x="2196555" y="631423"/>
                  <a:pt x="2264289" y="363312"/>
                  <a:pt x="2086489" y="233490"/>
                </a:cubicBezTo>
                <a:close/>
              </a:path>
            </a:pathLst>
          </a:cu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372FA3-F01F-9A49-B45F-46FAD3F9EDF9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9AC3CCC8-6344-1B41-ACE3-D2895D5A4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D74052F8-2DE7-AF4E-80D1-0027D4635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923915-7223-E843-9C62-B54A3B12374B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C2BEDA-3D48-B343-8D96-E93B5AFFF04F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7" name="그림 26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6BE6F166-CE4B-3647-8643-C31060361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pic>
        <p:nvPicPr>
          <p:cNvPr id="5" name="그림 4" descr="텍스트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568E697F-CC67-314E-A013-71797099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06" y="2302744"/>
            <a:ext cx="3432778" cy="34327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9375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054A4B-4DB1-CE44-9FDC-310124DEEA65}"/>
              </a:ext>
            </a:extLst>
          </p:cNvPr>
          <p:cNvSpPr txBox="1"/>
          <p:nvPr/>
        </p:nvSpPr>
        <p:spPr>
          <a:xfrm>
            <a:off x="730726" y="-1501624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gradFill>
                  <a:gsLst>
                    <a:gs pos="0">
                      <a:srgbClr val="FF2F92"/>
                    </a:gs>
                    <a:gs pos="100000">
                      <a:srgbClr val="571CFF"/>
                    </a:gs>
                  </a:gsLst>
                  <a:lin ang="10800000" scaled="1"/>
                </a:gradFill>
                <a:latin typeface="Noto Sans CJK KR Black" panose="020B0500000000000000" pitchFamily="34" charset="-128"/>
                <a:ea typeface="Noto Sans CJK KR Black" panose="020B0500000000000000" pitchFamily="34" charset="-128"/>
                <a:cs typeface="KoPubWorldDotum_Pro" pitchFamily="2" charset="-127"/>
              </a:rPr>
              <a:t>CONTENTS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33EAE69-6EED-FC41-9180-E580EFFEB725}"/>
              </a:ext>
            </a:extLst>
          </p:cNvPr>
          <p:cNvCxnSpPr>
            <a:cxnSpLocks/>
          </p:cNvCxnSpPr>
          <p:nvPr/>
        </p:nvCxnSpPr>
        <p:spPr>
          <a:xfrm>
            <a:off x="660400" y="-1475978"/>
            <a:ext cx="0" cy="533482"/>
          </a:xfrm>
          <a:prstGeom prst="line">
            <a:avLst/>
          </a:prstGeom>
          <a:ln w="21590" cap="rnd">
            <a:gradFill flip="none" rotWithShape="1">
              <a:gsLst>
                <a:gs pos="0">
                  <a:srgbClr val="571CFF"/>
                </a:gs>
                <a:gs pos="100000">
                  <a:srgbClr val="FF2F92"/>
                </a:gs>
              </a:gsLst>
              <a:lin ang="5400000" scaled="1"/>
              <a:tileRect/>
            </a:gradFill>
            <a:round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7DB28-EBD0-654E-8AFE-256E1D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190C241-8545-784A-87AD-AD5CB8A0BF27}" type="slidenum">
              <a:rPr kumimoji="1"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pPr/>
              <a:t>3</a:t>
            </a:fld>
            <a:endParaRPr kumimoji="1" lang="ko-KR" altLang="en-US" b="1">
              <a:solidFill>
                <a:schemeClr val="tx1">
                  <a:lumMod val="85000"/>
                  <a:lumOff val="15000"/>
                </a:schemeClr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059454-202D-1542-9C02-31C43E2FD2F3}"/>
              </a:ext>
            </a:extLst>
          </p:cNvPr>
          <p:cNvSpPr txBox="1"/>
          <p:nvPr/>
        </p:nvSpPr>
        <p:spPr>
          <a:xfrm>
            <a:off x="660400" y="1050190"/>
            <a:ext cx="3714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오늘 함께 할 내용은</a:t>
            </a:r>
            <a:r>
              <a:rPr kumimoji="1" lang="en-US" altLang="ko-KR" sz="3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rPr>
              <a:t>?</a:t>
            </a: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927AAAE-9D59-3C4F-B918-CFEB8E297E5F}"/>
              </a:ext>
            </a:extLst>
          </p:cNvPr>
          <p:cNvCxnSpPr>
            <a:cxnSpLocks/>
          </p:cNvCxnSpPr>
          <p:nvPr/>
        </p:nvCxnSpPr>
        <p:spPr>
          <a:xfrm>
            <a:off x="762000" y="1770574"/>
            <a:ext cx="4994223" cy="0"/>
          </a:xfrm>
          <a:prstGeom prst="line">
            <a:avLst/>
          </a:prstGeom>
          <a:ln w="21590" cap="rnd">
            <a:gradFill flip="none" rotWithShape="1">
              <a:gsLst>
                <a:gs pos="0">
                  <a:srgbClr val="D4277A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round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>
            <a:extLst>
              <a:ext uri="{FF2B5EF4-FFF2-40B4-BE49-F238E27FC236}">
                <a16:creationId xmlns:a16="http://schemas.microsoft.com/office/drawing/2014/main" id="{E20599C2-E657-CD4A-8F9C-9057852FF741}"/>
              </a:ext>
            </a:extLst>
          </p:cNvPr>
          <p:cNvSpPr/>
          <p:nvPr/>
        </p:nvSpPr>
        <p:spPr>
          <a:xfrm rot="21284840">
            <a:off x="3841416" y="5979701"/>
            <a:ext cx="6995409" cy="1756597"/>
          </a:xfrm>
          <a:custGeom>
            <a:avLst/>
            <a:gdLst>
              <a:gd name="connsiteX0" fmla="*/ 305668 w 6995409"/>
              <a:gd name="connsiteY0" fmla="*/ 1437678 h 1756597"/>
              <a:gd name="connsiteX1" fmla="*/ 1169268 w 6995409"/>
              <a:gd name="connsiteY1" fmla="*/ 32211 h 1756597"/>
              <a:gd name="connsiteX2" fmla="*/ 3658468 w 6995409"/>
              <a:gd name="connsiteY2" fmla="*/ 421678 h 1756597"/>
              <a:gd name="connsiteX3" fmla="*/ 4488201 w 6995409"/>
              <a:gd name="connsiteY3" fmla="*/ 66078 h 1756597"/>
              <a:gd name="connsiteX4" fmla="*/ 5470334 w 6995409"/>
              <a:gd name="connsiteY4" fmla="*/ 455545 h 1756597"/>
              <a:gd name="connsiteX5" fmla="*/ 6012201 w 6995409"/>
              <a:gd name="connsiteY5" fmla="*/ 777278 h 1756597"/>
              <a:gd name="connsiteX6" fmla="*/ 6825001 w 6995409"/>
              <a:gd name="connsiteY6" fmla="*/ 1132878 h 1756597"/>
              <a:gd name="connsiteX7" fmla="*/ 6317001 w 6995409"/>
              <a:gd name="connsiteY7" fmla="*/ 1742478 h 1756597"/>
              <a:gd name="connsiteX8" fmla="*/ 305668 w 6995409"/>
              <a:gd name="connsiteY8" fmla="*/ 1437678 h 175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95409" h="1756597">
                <a:moveTo>
                  <a:pt x="305668" y="1437678"/>
                </a:moveTo>
                <a:cubicBezTo>
                  <a:pt x="-552287" y="1152634"/>
                  <a:pt x="610468" y="201544"/>
                  <a:pt x="1169268" y="32211"/>
                </a:cubicBezTo>
                <a:cubicBezTo>
                  <a:pt x="1728068" y="-137122"/>
                  <a:pt x="3105313" y="416033"/>
                  <a:pt x="3658468" y="421678"/>
                </a:cubicBezTo>
                <a:cubicBezTo>
                  <a:pt x="4211624" y="427322"/>
                  <a:pt x="4186223" y="60433"/>
                  <a:pt x="4488201" y="66078"/>
                </a:cubicBezTo>
                <a:cubicBezTo>
                  <a:pt x="4790179" y="71722"/>
                  <a:pt x="5216334" y="337012"/>
                  <a:pt x="5470334" y="455545"/>
                </a:cubicBezTo>
                <a:cubicBezTo>
                  <a:pt x="5724334" y="574078"/>
                  <a:pt x="5786423" y="664389"/>
                  <a:pt x="6012201" y="777278"/>
                </a:cubicBezTo>
                <a:cubicBezTo>
                  <a:pt x="6237979" y="890167"/>
                  <a:pt x="6774201" y="972011"/>
                  <a:pt x="6825001" y="1132878"/>
                </a:cubicBezTo>
                <a:cubicBezTo>
                  <a:pt x="6875801" y="1293745"/>
                  <a:pt x="7397912" y="1694500"/>
                  <a:pt x="6317001" y="1742478"/>
                </a:cubicBezTo>
                <a:cubicBezTo>
                  <a:pt x="5236090" y="1790456"/>
                  <a:pt x="1163623" y="1722722"/>
                  <a:pt x="305668" y="1437678"/>
                </a:cubicBezTo>
                <a:close/>
              </a:path>
            </a:pathLst>
          </a:custGeom>
          <a:gradFill>
            <a:gsLst>
              <a:gs pos="0">
                <a:srgbClr val="FF2F92">
                  <a:alpha val="30000"/>
                </a:srgbClr>
              </a:gs>
              <a:gs pos="100000">
                <a:srgbClr val="FF2F92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A3E5EF-F22E-7C42-BCD0-1CCACF4D9E0E}"/>
              </a:ext>
            </a:extLst>
          </p:cNvPr>
          <p:cNvGrpSpPr/>
          <p:nvPr/>
        </p:nvGrpSpPr>
        <p:grpSpPr>
          <a:xfrm>
            <a:off x="1745749" y="3028890"/>
            <a:ext cx="2241319" cy="1578574"/>
            <a:chOff x="1745749" y="3028890"/>
            <a:chExt cx="2241319" cy="15785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93466A-2CEB-D748-A250-C55872D2880C}"/>
                </a:ext>
              </a:extLst>
            </p:cNvPr>
            <p:cNvSpPr txBox="1"/>
            <p:nvPr/>
          </p:nvSpPr>
          <p:spPr>
            <a:xfrm>
              <a:off x="1745749" y="3028890"/>
              <a:ext cx="2241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맥집사</a:t>
              </a:r>
              <a:r>
                <a:rPr kumimoji="1" lang="ko-KR" altLang="en-US" sz="24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ko-KR" altLang="en-US" sz="24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알프레드</a:t>
              </a:r>
              <a:endParaRPr kumimoji="1" lang="ko-KR" altLang="en-US" sz="2400" b="1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82AB1D-7E11-E84F-A8DD-C96610C17C9C}"/>
                </a:ext>
              </a:extLst>
            </p:cNvPr>
            <p:cNvSpPr txBox="1"/>
            <p:nvPr/>
          </p:nvSpPr>
          <p:spPr>
            <a:xfrm>
              <a:off x="1793518" y="3490555"/>
              <a:ext cx="1428596" cy="1116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알프레드</a:t>
              </a:r>
              <a:r>
                <a:rPr kumimoji="1" lang="en-US" altLang="ko-KR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?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기본 기능</a:t>
              </a:r>
              <a:endParaRPr kumimoji="1" lang="en-US" altLang="ko-KR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1E632A-6AC1-0845-8899-DFEEC2D6D89A}"/>
              </a:ext>
            </a:extLst>
          </p:cNvPr>
          <p:cNvGrpSpPr/>
          <p:nvPr/>
        </p:nvGrpSpPr>
        <p:grpSpPr>
          <a:xfrm>
            <a:off x="5027245" y="3028890"/>
            <a:ext cx="2274351" cy="2132572"/>
            <a:chOff x="5030704" y="3028890"/>
            <a:chExt cx="1903461" cy="21325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CC0592-47A2-2143-9CE3-044432A52015}"/>
                </a:ext>
              </a:extLst>
            </p:cNvPr>
            <p:cNvSpPr txBox="1"/>
            <p:nvPr/>
          </p:nvSpPr>
          <p:spPr>
            <a:xfrm>
              <a:off x="5030704" y="3028890"/>
              <a:ext cx="14510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워크플로우</a:t>
              </a:r>
              <a:endParaRPr kumimoji="1" lang="ko-KR" altLang="en-US" sz="2400" b="1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3596D3-4FCA-AB49-816A-C4773CD74F1A}"/>
                </a:ext>
              </a:extLst>
            </p:cNvPr>
            <p:cNvSpPr txBox="1"/>
            <p:nvPr/>
          </p:nvSpPr>
          <p:spPr>
            <a:xfrm>
              <a:off x="5078473" y="3490555"/>
              <a:ext cx="1855692" cy="1670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GUI </a:t>
              </a:r>
              <a:r>
                <a:rPr kumimoji="1" lang="ko-KR" altLang="en-US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워크플로우</a:t>
              </a:r>
              <a:endParaRPr kumimoji="1" lang="en-US" altLang="ko-KR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커스텀</a:t>
              </a:r>
              <a:r>
                <a:rPr kumimoji="1" lang="ko-KR" altLang="en-US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ko-KR" altLang="en-US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워크플로우</a:t>
              </a:r>
              <a:endParaRPr kumimoji="1" lang="en-US" altLang="ko-KR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워크플로우</a:t>
              </a:r>
              <a:r>
                <a:rPr kumimoji="1" lang="ko-KR" altLang="en-US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쇼핑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980A98-DC9B-9643-8F7C-30746974BC95}"/>
              </a:ext>
            </a:extLst>
          </p:cNvPr>
          <p:cNvGrpSpPr/>
          <p:nvPr/>
        </p:nvGrpSpPr>
        <p:grpSpPr>
          <a:xfrm>
            <a:off x="8308742" y="3028890"/>
            <a:ext cx="2951128" cy="2132572"/>
            <a:chOff x="8308742" y="3028890"/>
            <a:chExt cx="2951128" cy="21325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E0A811-D73D-6347-94DA-91BADB58FFF8}"/>
                </a:ext>
              </a:extLst>
            </p:cNvPr>
            <p:cNvSpPr txBox="1"/>
            <p:nvPr/>
          </p:nvSpPr>
          <p:spPr>
            <a:xfrm>
              <a:off x="8308742" y="3028890"/>
              <a:ext cx="26388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개발에서 배포까지</a:t>
              </a:r>
              <a:r>
                <a:rPr kumimoji="1" lang="en-US" altLang="ko-KR" sz="24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!</a:t>
              </a:r>
              <a:endParaRPr kumimoji="1" lang="ko-KR" altLang="en-US" sz="2400" b="1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79F31C-FC85-E54E-A34D-C397EEEC5622}"/>
                </a:ext>
              </a:extLst>
            </p:cNvPr>
            <p:cNvSpPr txBox="1"/>
            <p:nvPr/>
          </p:nvSpPr>
          <p:spPr>
            <a:xfrm>
              <a:off x="8356511" y="3490555"/>
              <a:ext cx="2903359" cy="1670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기타 자동화 도구</a:t>
              </a:r>
              <a:endParaRPr kumimoji="1" lang="en-US" altLang="ko-KR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실무에서 </a:t>
              </a:r>
              <a:r>
                <a:rPr kumimoji="1" lang="ko-KR" altLang="en-US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알프레드</a:t>
              </a:r>
              <a:r>
                <a:rPr kumimoji="1" lang="ko-KR" altLang="en-US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쓰기</a:t>
              </a:r>
              <a:endParaRPr kumimoji="1" lang="en-US" altLang="ko-KR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배포 자동화하고 퇴근하자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F98A0B-C2D9-7D49-B588-5CCB1627DF21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8D054FB6-F166-E84A-A4DC-43D17FBE4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FB6CCBDC-CCAA-E549-B1E6-7852310FF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3C51E36-13ED-9B4D-9BAF-FC53DC3CAE0F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DEBC75-40AB-6E48-961C-C20E58975D42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6280E-C520-A74F-9031-9A489448D5A0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38" name="그림 37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2C4236B3-4840-2B47-B8D2-0C3AE89C5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01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C8E321-2FFF-2F41-B94B-7FA7771E49EB}"/>
              </a:ext>
            </a:extLst>
          </p:cNvPr>
          <p:cNvSpPr txBox="1"/>
          <p:nvPr/>
        </p:nvSpPr>
        <p:spPr>
          <a:xfrm>
            <a:off x="660400" y="3103565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맥집사</a:t>
            </a:r>
            <a:r>
              <a:rPr kumimoji="1" lang="ko-KR" alt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알프레드</a:t>
            </a:r>
            <a:endParaRPr kumimoji="1" lang="ko-KR" altLang="en-US" sz="32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3A0D000-E986-2641-B88B-5424269E1720}"/>
              </a:ext>
            </a:extLst>
          </p:cNvPr>
          <p:cNvCxnSpPr>
            <a:cxnSpLocks/>
          </p:cNvCxnSpPr>
          <p:nvPr/>
        </p:nvCxnSpPr>
        <p:spPr>
          <a:xfrm>
            <a:off x="762000" y="3823949"/>
            <a:ext cx="4994223" cy="0"/>
          </a:xfrm>
          <a:prstGeom prst="line">
            <a:avLst/>
          </a:prstGeom>
          <a:ln w="2159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round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38B4A7-78C6-7A40-A62D-4D36AEE76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bg1"/>
                </a:solidFill>
              </a:rPr>
              <a:t>4</a:t>
            </a:fld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FF66F0-6605-9A43-9795-1C3BD9CA7885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1"/>
          </a:solidFill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59C69C1-884E-1449-B3E9-917FBEBE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37A7DF86-94DE-E943-B911-DF6AA9E6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1C374F-17EB-7941-9E29-C6CEA862FC01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B4962B-0013-DE48-81FC-C218DEE87D72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2BC46B-20C9-1048-B229-E16A734FBD2F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16" name="그림 15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0E7FE9FF-227E-1E46-AD1F-55A33DF8A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pic>
        <p:nvPicPr>
          <p:cNvPr id="17" name="그림 16" descr="컵, 커피잔, 어두운이(가) 표시된 사진&#10;&#10;자동 생성된 설명">
            <a:extLst>
              <a:ext uri="{FF2B5EF4-FFF2-40B4-BE49-F238E27FC236}">
                <a16:creationId xmlns:a16="http://schemas.microsoft.com/office/drawing/2014/main" id="{8CADF30C-A833-684D-AE20-70F874250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137" y="2937481"/>
            <a:ext cx="377312" cy="3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1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C8E321-2FFF-2F41-B94B-7FA7771E49EB}"/>
              </a:ext>
            </a:extLst>
          </p:cNvPr>
          <p:cNvSpPr txBox="1"/>
          <p:nvPr/>
        </p:nvSpPr>
        <p:spPr>
          <a:xfrm>
            <a:off x="4328529" y="3109697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스포트라이트를 아시나요</a:t>
            </a:r>
            <a:r>
              <a:rPr kumimoji="1" lang="en-US" altLang="ko-KR" sz="2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2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5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4038-9358-0A49-B5A4-DCB9DB554ABA}"/>
              </a:ext>
            </a:extLst>
          </p:cNvPr>
          <p:cNvSpPr txBox="1"/>
          <p:nvPr/>
        </p:nvSpPr>
        <p:spPr>
          <a:xfrm>
            <a:off x="190353" y="532242"/>
            <a:ext cx="1555234" cy="338554"/>
          </a:xfrm>
          <a:prstGeom prst="rect">
            <a:avLst/>
          </a:prstGeom>
          <a:solidFill>
            <a:srgbClr val="3811AB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맥집사</a:t>
            </a:r>
            <a:r>
              <a:rPr kumimoji="1" lang="ko-KR" altLang="en-US" sz="1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알프레드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BA2B9-7846-574E-B3D5-7C2B6E20815F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52A4A22-0B95-C34B-9FDF-FDE4ABC9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1B7DB08-8CE2-E742-8559-ED884088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E9C4C3-6E2D-DC46-84FF-8785C53735EC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7A1BE3-A374-BB45-A428-571A09BA26ED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4D6B8-3D00-7A4B-B95E-F488610B1ACC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4" name="그림 23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B65FDF5-7159-CC4E-8299-FE84034F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B449AAF-7D4B-5B4D-9EDA-B14E688F2E80}"/>
              </a:ext>
            </a:extLst>
          </p:cNvPr>
          <p:cNvSpPr txBox="1"/>
          <p:nvPr/>
        </p:nvSpPr>
        <p:spPr>
          <a:xfrm>
            <a:off x="5034651" y="3571362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strike="sngStrike" dirty="0" err="1"/>
              <a:t>윈도우분들</a:t>
            </a:r>
            <a:r>
              <a:rPr kumimoji="1" lang="ko-KR" altLang="en-US" sz="1400" strike="sngStrike" dirty="0"/>
              <a:t> </a:t>
            </a:r>
            <a:r>
              <a:rPr kumimoji="1" lang="ko-KR" altLang="en-US" sz="1400" strike="sngStrike" dirty="0" err="1"/>
              <a:t>윈송합니다</a:t>
            </a:r>
            <a:r>
              <a:rPr kumimoji="1" lang="en-US" altLang="ko-KR" sz="1400" strike="sngStrike" dirty="0"/>
              <a:t>..</a:t>
            </a:r>
            <a:endParaRPr kumimoji="1" lang="ko-KR" altLang="en-US" sz="1400" strike="sngStrike" dirty="0"/>
          </a:p>
        </p:txBody>
      </p:sp>
    </p:spTree>
    <p:extLst>
      <p:ext uri="{BB962C8B-B14F-4D97-AF65-F5344CB8AC3E}">
        <p14:creationId xmlns:p14="http://schemas.microsoft.com/office/powerpoint/2010/main" val="215589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C8E321-2FFF-2F41-B94B-7FA7771E49EB}"/>
              </a:ext>
            </a:extLst>
          </p:cNvPr>
          <p:cNvSpPr txBox="1"/>
          <p:nvPr/>
        </p:nvSpPr>
        <p:spPr>
          <a:xfrm>
            <a:off x="3911748" y="1157607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개발자에게 시간 단축은 생명이죠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6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4038-9358-0A49-B5A4-DCB9DB554ABA}"/>
              </a:ext>
            </a:extLst>
          </p:cNvPr>
          <p:cNvSpPr txBox="1"/>
          <p:nvPr/>
        </p:nvSpPr>
        <p:spPr>
          <a:xfrm>
            <a:off x="190353" y="532242"/>
            <a:ext cx="1555234" cy="338554"/>
          </a:xfrm>
          <a:prstGeom prst="rect">
            <a:avLst/>
          </a:prstGeom>
          <a:solidFill>
            <a:srgbClr val="3811AB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맥집사</a:t>
            </a:r>
            <a:r>
              <a:rPr kumimoji="1" lang="ko-KR" altLang="en-US" sz="1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알프레드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BA2B9-7846-574E-B3D5-7C2B6E20815F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52A4A22-0B95-C34B-9FDF-FDE4ABC9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1B7DB08-8CE2-E742-8559-ED884088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E9C4C3-6E2D-DC46-84FF-8785C53735EC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7A1BE3-A374-BB45-A428-571A09BA26ED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4D6B8-3D00-7A4B-B95E-F488610B1ACC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4" name="그림 23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B65FDF5-7159-CC4E-8299-FE84034F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pic>
        <p:nvPicPr>
          <p:cNvPr id="1026" name="Picture 2" descr="Coding GIF by memecandy">
            <a:extLst>
              <a:ext uri="{FF2B5EF4-FFF2-40B4-BE49-F238E27FC236}">
                <a16:creationId xmlns:a16="http://schemas.microsoft.com/office/drawing/2014/main" id="{EC263F73-9256-0C49-A93D-1AE8AB74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84249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ding GIF by memecandy">
            <a:extLst>
              <a:ext uri="{FF2B5EF4-FFF2-40B4-BE49-F238E27FC236}">
                <a16:creationId xmlns:a16="http://schemas.microsoft.com/office/drawing/2014/main" id="{F34F24FB-19E8-234D-8826-8AF9D1C6B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907" y="4431872"/>
            <a:ext cx="2170972" cy="12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gramming GIF">
            <a:extLst>
              <a:ext uri="{FF2B5EF4-FFF2-40B4-BE49-F238E27FC236}">
                <a16:creationId xmlns:a16="http://schemas.microsoft.com/office/drawing/2014/main" id="{BE55C657-6C02-5843-8F4E-B04BA9B27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66" y="4431327"/>
            <a:ext cx="2170972" cy="122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481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C8E321-2FFF-2F41-B94B-7FA7771E49EB}"/>
              </a:ext>
            </a:extLst>
          </p:cNvPr>
          <p:cNvSpPr txBox="1"/>
          <p:nvPr/>
        </p:nvSpPr>
        <p:spPr>
          <a:xfrm>
            <a:off x="470274" y="1250075"/>
            <a:ext cx="4650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스포트라이트를 아시나요</a:t>
            </a:r>
            <a:r>
              <a:rPr kumimoji="1" lang="en-US" altLang="ko-KR" sz="3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3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7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4038-9358-0A49-B5A4-DCB9DB554ABA}"/>
              </a:ext>
            </a:extLst>
          </p:cNvPr>
          <p:cNvSpPr txBox="1"/>
          <p:nvPr/>
        </p:nvSpPr>
        <p:spPr>
          <a:xfrm>
            <a:off x="190353" y="532242"/>
            <a:ext cx="1555234" cy="338554"/>
          </a:xfrm>
          <a:prstGeom prst="rect">
            <a:avLst/>
          </a:prstGeom>
          <a:solidFill>
            <a:srgbClr val="3811AB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맥집사</a:t>
            </a:r>
            <a:r>
              <a:rPr kumimoji="1" lang="ko-KR" altLang="en-US" sz="1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알프레드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BA2B9-7846-574E-B3D5-7C2B6E20815F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52A4A22-0B95-C34B-9FDF-FDE4ABC9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1B7DB08-8CE2-E742-8559-ED884088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E9C4C3-6E2D-DC46-84FF-8785C53735EC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7A1BE3-A374-BB45-A428-571A09BA26ED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4D6B8-3D00-7A4B-B95E-F488610B1ACC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4" name="그림 23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B65FDF5-7159-CC4E-8299-FE84034F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A104C8-B190-3B43-8C5A-0AEA62671D3A}"/>
              </a:ext>
            </a:extLst>
          </p:cNvPr>
          <p:cNvSpPr txBox="1"/>
          <p:nvPr/>
        </p:nvSpPr>
        <p:spPr>
          <a:xfrm>
            <a:off x="470274" y="2664909"/>
            <a:ext cx="5218095" cy="1405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웹 검색</a:t>
            </a:r>
            <a:r>
              <a:rPr kumimoji="1" lang="en-US" altLang="ko-KR" dirty="0"/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파일 검색</a:t>
            </a:r>
            <a:r>
              <a:rPr kumimoji="1" lang="en-US" altLang="ko-KR" dirty="0"/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마우스 없이 키보드로 </a:t>
            </a:r>
            <a:r>
              <a:rPr kumimoji="1" lang="ko-KR" altLang="en-US" sz="2400" dirty="0"/>
              <a:t>업무를 보자</a:t>
            </a:r>
            <a:endParaRPr kumimoji="1"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6F5E24-98CF-CD41-9F56-D9A9BA5A8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695" y="1191973"/>
            <a:ext cx="5628278" cy="361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55025-54D2-E149-8C17-31EC16033F11}"/>
              </a:ext>
            </a:extLst>
          </p:cNvPr>
          <p:cNvSpPr txBox="1"/>
          <p:nvPr/>
        </p:nvSpPr>
        <p:spPr>
          <a:xfrm>
            <a:off x="6226139" y="4673273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자료 출처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Apple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449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8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4038-9358-0A49-B5A4-DCB9DB554ABA}"/>
              </a:ext>
            </a:extLst>
          </p:cNvPr>
          <p:cNvSpPr txBox="1"/>
          <p:nvPr/>
        </p:nvSpPr>
        <p:spPr>
          <a:xfrm>
            <a:off x="190353" y="532242"/>
            <a:ext cx="1555234" cy="338554"/>
          </a:xfrm>
          <a:prstGeom prst="rect">
            <a:avLst/>
          </a:prstGeom>
          <a:solidFill>
            <a:srgbClr val="3811AB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맥집사</a:t>
            </a:r>
            <a:r>
              <a:rPr kumimoji="1" lang="ko-KR" altLang="en-US" sz="1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알프레드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CB4B7-8427-4F47-B82D-932A3A4F255E}"/>
              </a:ext>
            </a:extLst>
          </p:cNvPr>
          <p:cNvSpPr txBox="1"/>
          <p:nvPr/>
        </p:nvSpPr>
        <p:spPr>
          <a:xfrm>
            <a:off x="5159397" y="1471430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3200" b="1"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r>
              <a:rPr lang="ko-KR" altLang="en-US" dirty="0" err="1"/>
              <a:t>알프레드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BA2B9-7846-574E-B3D5-7C2B6E20815F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52A4A22-0B95-C34B-9FDF-FDE4ABC9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1B7DB08-8CE2-E742-8559-ED884088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E9C4C3-6E2D-DC46-84FF-8785C53735EC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7A1BE3-A374-BB45-A428-571A09BA26ED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4D6B8-3D00-7A4B-B95E-F488610B1ACC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4" name="그림 23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B65FDF5-7159-CC4E-8299-FE84034F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14DA5EF-AEC7-5A4E-8D35-7A0EE61DC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395" y="2414477"/>
            <a:ext cx="5251903" cy="22889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9E82F4-23A3-4045-B8D1-F15AFDF84265}"/>
              </a:ext>
            </a:extLst>
          </p:cNvPr>
          <p:cNvSpPr txBox="1"/>
          <p:nvPr/>
        </p:nvSpPr>
        <p:spPr>
          <a:xfrm>
            <a:off x="4319422" y="5284410"/>
            <a:ext cx="3610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Spotlight</a:t>
            </a:r>
            <a:r>
              <a:rPr kumimoji="1" lang="ko-KR" altLang="en-US" sz="2000" b="1" dirty="0"/>
              <a:t>의 확장확장확장판</a:t>
            </a:r>
            <a:r>
              <a:rPr kumimoji="1" lang="en-US" altLang="ko-KR" sz="2000" b="1" dirty="0"/>
              <a:t>!!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1897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F566C-D7B5-C04D-8DE0-76051BD2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C241-8545-784A-87AD-AD5CB8A0BF27}" type="slidenum">
              <a:rPr kumimoji="1" lang="ko-KR" altLang="en-US" smtClean="0">
                <a:solidFill>
                  <a:schemeClr val="tx1"/>
                </a:solidFill>
              </a:rPr>
              <a:t>9</a:t>
            </a:fld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4038-9358-0A49-B5A4-DCB9DB554ABA}"/>
              </a:ext>
            </a:extLst>
          </p:cNvPr>
          <p:cNvSpPr txBox="1"/>
          <p:nvPr/>
        </p:nvSpPr>
        <p:spPr>
          <a:xfrm>
            <a:off x="190353" y="532242"/>
            <a:ext cx="1555234" cy="338554"/>
          </a:xfrm>
          <a:prstGeom prst="rect">
            <a:avLst/>
          </a:prstGeom>
          <a:solidFill>
            <a:srgbClr val="3811AB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맥집사</a:t>
            </a:r>
            <a:r>
              <a:rPr kumimoji="1" lang="ko-KR" altLang="en-US" sz="1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알프레드</a:t>
            </a:r>
            <a:endParaRPr kumimoji="1" lang="ko-KR" altLang="en-US" sz="16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CB4B7-8427-4F47-B82D-932A3A4F255E}"/>
              </a:ext>
            </a:extLst>
          </p:cNvPr>
          <p:cNvSpPr txBox="1"/>
          <p:nvPr/>
        </p:nvSpPr>
        <p:spPr>
          <a:xfrm>
            <a:off x="730726" y="1050190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3200" b="1"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r>
              <a:rPr lang="ko-KR" altLang="en-US" dirty="0"/>
              <a:t>기본 기능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EBA2B9-7846-574E-B3D5-7C2B6E20815F}"/>
              </a:ext>
            </a:extLst>
          </p:cNvPr>
          <p:cNvGrpSpPr/>
          <p:nvPr/>
        </p:nvGrpSpPr>
        <p:grpSpPr>
          <a:xfrm>
            <a:off x="253422" y="6538912"/>
            <a:ext cx="839052" cy="126497"/>
            <a:chOff x="7218986" y="3285686"/>
            <a:chExt cx="1853254" cy="279400"/>
          </a:xfrm>
          <a:solidFill>
            <a:schemeClr val="bg2">
              <a:lumMod val="25000"/>
            </a:schemeClr>
          </a:solidFill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52A4A22-0B95-C34B-9FDF-FDE4ABC9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1B7DB08-8CE2-E742-8559-ED884088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E9C4C3-6E2D-DC46-84FF-8785C53735EC}"/>
              </a:ext>
            </a:extLst>
          </p:cNvPr>
          <p:cNvSpPr txBox="1"/>
          <p:nvPr/>
        </p:nvSpPr>
        <p:spPr>
          <a:xfrm>
            <a:off x="9373163" y="256886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업무자동화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어디까지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해봤니</a:t>
            </a:r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R" altLang="en-US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7A1BE3-A374-BB45-A428-571A09BA26ED}"/>
              </a:ext>
            </a:extLst>
          </p:cNvPr>
          <p:cNvGrpSpPr/>
          <p:nvPr/>
        </p:nvGrpSpPr>
        <p:grpSpPr>
          <a:xfrm>
            <a:off x="253422" y="148053"/>
            <a:ext cx="1301678" cy="312503"/>
            <a:chOff x="253422" y="148053"/>
            <a:chExt cx="1301678" cy="3125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4D6B8-3D00-7A4B-B95E-F488610B1ACC}"/>
                </a:ext>
              </a:extLst>
            </p:cNvPr>
            <p:cNvSpPr txBox="1"/>
            <p:nvPr/>
          </p:nvSpPr>
          <p:spPr>
            <a:xfrm>
              <a:off x="629847" y="183557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로 </a:t>
              </a:r>
              <a:r>
                <a:rPr kumimoji="1" lang="ko-KR" altLang="en-US" sz="1200" b="1" dirty="0" err="1">
                  <a:latin typeface="Noto Sans CJK KR" panose="020B0500000000000000" pitchFamily="34" charset="-128"/>
                  <a:ea typeface="Noto Sans CJK KR" panose="020B0500000000000000" pitchFamily="34" charset="-128"/>
                  <a:cs typeface="KoPubWorldDotum_Pro" pitchFamily="2" charset="-127"/>
                </a:rPr>
                <a:t>빨퇴하자</a:t>
              </a:r>
              <a:endParaRPr kumimoji="1" lang="ko-KR" altLang="en-US" sz="1200" b="1" dirty="0">
                <a:latin typeface="Noto Sans CJK KR" panose="020B0500000000000000" pitchFamily="34" charset="-128"/>
                <a:ea typeface="Noto Sans CJK KR" panose="020B0500000000000000" pitchFamily="34" charset="-128"/>
                <a:cs typeface="KoPubWorldDotum_Pro" pitchFamily="2" charset="-127"/>
              </a:endParaRPr>
            </a:p>
          </p:txBody>
        </p:sp>
        <p:pic>
          <p:nvPicPr>
            <p:cNvPr id="24" name="그림 23" descr="컵, 커피잔, 어두운이(가) 표시된 사진&#10;&#10;자동 생성된 설명">
              <a:extLst>
                <a:ext uri="{FF2B5EF4-FFF2-40B4-BE49-F238E27FC236}">
                  <a16:creationId xmlns:a16="http://schemas.microsoft.com/office/drawing/2014/main" id="{9B65FDF5-7159-CC4E-8299-FE84034F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2" y="148053"/>
              <a:ext cx="377312" cy="3125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CBF40F-076D-DB45-9811-0FEFFA8EE3CC}"/>
              </a:ext>
            </a:extLst>
          </p:cNvPr>
          <p:cNvSpPr txBox="1"/>
          <p:nvPr/>
        </p:nvSpPr>
        <p:spPr>
          <a:xfrm>
            <a:off x="1715784" y="22089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DF2A65-91F4-AF4D-A3F9-FB115655B17B}"/>
              </a:ext>
            </a:extLst>
          </p:cNvPr>
          <p:cNvGrpSpPr/>
          <p:nvPr/>
        </p:nvGrpSpPr>
        <p:grpSpPr>
          <a:xfrm>
            <a:off x="8448074" y="913441"/>
            <a:ext cx="3202510" cy="5031118"/>
            <a:chOff x="8263343" y="929526"/>
            <a:chExt cx="3202510" cy="5031118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CD86DFD-09A0-5845-9209-4D8F0C3F0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0113" y="929526"/>
              <a:ext cx="3121161" cy="127941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E4E5A84-1DD3-2348-9FF2-526B9A94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40113" y="2208944"/>
              <a:ext cx="3043653" cy="732920"/>
            </a:xfrm>
            <a:prstGeom prst="rect">
              <a:avLst/>
            </a:prstGeom>
          </p:spPr>
        </p:pic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93FCFA-4E93-1A4F-A75D-4AD96CAC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40112" y="3689971"/>
              <a:ext cx="3125741" cy="1488203"/>
            </a:xfrm>
            <a:prstGeom prst="rect">
              <a:avLst/>
            </a:prstGeom>
          </p:spPr>
        </p:pic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2D8EAA5-311D-244B-BA08-19B7D303B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63343" y="5145382"/>
              <a:ext cx="3197930" cy="81526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C3B693C-A0FB-A94B-9651-620671C7F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63343" y="2927072"/>
              <a:ext cx="3197931" cy="85139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DCEC804-42AA-D34E-A024-00C427CB6C2E}"/>
              </a:ext>
            </a:extLst>
          </p:cNvPr>
          <p:cNvSpPr txBox="1"/>
          <p:nvPr/>
        </p:nvSpPr>
        <p:spPr>
          <a:xfrm>
            <a:off x="730726" y="2041921"/>
            <a:ext cx="5684569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웹 </a:t>
            </a:r>
            <a:r>
              <a:rPr kumimoji="1" lang="ko-KR" altLang="en-US" b="1" dirty="0" err="1"/>
              <a:t>서칭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개발 시 오류가 났다 </a:t>
            </a:r>
            <a:r>
              <a:rPr kumimoji="1" lang="en-US" altLang="ko-KR" dirty="0"/>
              <a:t>??</a:t>
            </a:r>
            <a:r>
              <a:rPr kumimoji="1" lang="ko-KR" altLang="en-US" dirty="0"/>
              <a:t> </a:t>
            </a:r>
            <a:r>
              <a:rPr kumimoji="1" lang="ko-KR" altLang="en-US" b="1" dirty="0" err="1"/>
              <a:t>복사후</a:t>
            </a:r>
            <a:r>
              <a:rPr kumimoji="1" lang="ko-KR" altLang="en-US" b="1" dirty="0"/>
              <a:t> 바로 검색</a:t>
            </a:r>
            <a:endParaRPr kumimoji="1" lang="en-US" altLang="ko-KR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 err="1"/>
              <a:t>커스텀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서칭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예약어를</a:t>
            </a:r>
            <a:r>
              <a:rPr kumimoji="1" lang="ko-KR" altLang="en-US" dirty="0"/>
              <a:t> 사용하여 </a:t>
            </a:r>
            <a:r>
              <a:rPr kumimoji="1" lang="ko-KR" altLang="en-US" dirty="0" err="1"/>
              <a:t>서칭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앱 </a:t>
            </a:r>
            <a:r>
              <a:rPr kumimoji="1" lang="ko-KR" altLang="en-US" b="1" dirty="0" err="1"/>
              <a:t>서칭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슬랙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카카오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메일 등</a:t>
            </a:r>
            <a:r>
              <a:rPr kumimoji="1" lang="en-US" altLang="ko-KR" dirty="0"/>
              <a:t>..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파일 </a:t>
            </a:r>
            <a:r>
              <a:rPr kumimoji="1" lang="ko-KR" altLang="en-US" b="1" dirty="0" err="1"/>
              <a:t>서칭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오래 </a:t>
            </a:r>
            <a:r>
              <a:rPr kumimoji="1" lang="ko-KR" altLang="en-US" dirty="0" err="1"/>
              <a:t>묵혀두었던</a:t>
            </a:r>
            <a:r>
              <a:rPr kumimoji="1" lang="ko-KR" altLang="en-US" dirty="0"/>
              <a:t> 파일</a:t>
            </a:r>
            <a:r>
              <a:rPr kumimoji="1" lang="en-US" altLang="ko-KR" dirty="0"/>
              <a:t>/</a:t>
            </a:r>
            <a:r>
              <a:rPr kumimoji="1" lang="ko-KR" altLang="en-US" dirty="0"/>
              <a:t>폴더 열기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계산기</a:t>
            </a:r>
            <a:r>
              <a:rPr kumimoji="1" lang="ko-KR" altLang="en-US" dirty="0"/>
              <a:t> 등등</a:t>
            </a:r>
          </a:p>
        </p:txBody>
      </p:sp>
    </p:spTree>
    <p:extLst>
      <p:ext uri="{BB962C8B-B14F-4D97-AF65-F5344CB8AC3E}">
        <p14:creationId xmlns:p14="http://schemas.microsoft.com/office/powerpoint/2010/main" val="283386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460</Words>
  <Application>Microsoft Macintosh PowerPoint</Application>
  <PresentationFormat>와이드스크린</PresentationFormat>
  <Paragraphs>154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AppleSDGothicNeo</vt:lpstr>
      <vt:lpstr>Noto Sans CJK KR</vt:lpstr>
      <vt:lpstr>Noto Sans CJK KR Black</vt:lpstr>
      <vt:lpstr>Noto Sans CJK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janghyerin</dc:creator>
  <cp:lastModifiedBy>김병규</cp:lastModifiedBy>
  <cp:revision>122</cp:revision>
  <cp:lastPrinted>2021-08-28T09:01:08Z</cp:lastPrinted>
  <dcterms:created xsi:type="dcterms:W3CDTF">2020-01-03T05:38:21Z</dcterms:created>
  <dcterms:modified xsi:type="dcterms:W3CDTF">2021-08-28T09:22:46Z</dcterms:modified>
</cp:coreProperties>
</file>